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Trebuchet MS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Trebuchet MS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Trebuchet MS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Trebuchet MS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Trebuchet MS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Trebuchet MS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Trebuchet MS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Trebuchet MS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Trebuchet M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9DCCA"/>
          </a:solidFill>
        </a:fill>
      </a:tcStyle>
    </a:wholeTbl>
    <a:band2H>
      <a:tcTxStyle/>
      <a:tcStyle>
        <a:tcBdr/>
        <a:fill>
          <a:solidFill>
            <a:srgbClr val="FCEE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EE3D4"/>
          </a:solidFill>
        </a:fill>
      </a:tcStyle>
    </a:wholeTbl>
    <a:band2H>
      <a:tcTxStyle/>
      <a:tcStyle>
        <a:tcBdr/>
        <a:fill>
          <a:solidFill>
            <a:srgbClr val="E8F2EB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DD7D1"/>
          </a:solidFill>
        </a:fill>
      </a:tcStyle>
    </a:wholeTbl>
    <a:band2H>
      <a:tcTxStyle/>
      <a:tcStyle>
        <a:tcBdr/>
        <a:fill>
          <a:solidFill>
            <a:srgbClr val="FEEC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508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Shape 2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6" name="Shape 2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notesStyle>
    <a:lvl1pPr defTabSz="457200" latinLnBrk="0">
      <a:defRPr sz="1200">
        <a:solidFill>
          <a:srgbClr val="FFFFFF"/>
        </a:solidFill>
        <a:latin typeface="+mj-lt"/>
        <a:ea typeface="+mj-ea"/>
        <a:cs typeface="+mj-cs"/>
        <a:sym typeface="Trebuchet MS"/>
      </a:defRPr>
    </a:lvl1pPr>
    <a:lvl2pPr indent="228600" defTabSz="457200" latinLnBrk="0">
      <a:defRPr sz="1200">
        <a:solidFill>
          <a:srgbClr val="FFFFFF"/>
        </a:solidFill>
        <a:latin typeface="+mj-lt"/>
        <a:ea typeface="+mj-ea"/>
        <a:cs typeface="+mj-cs"/>
        <a:sym typeface="Trebuchet MS"/>
      </a:defRPr>
    </a:lvl2pPr>
    <a:lvl3pPr indent="457200" defTabSz="457200" latinLnBrk="0">
      <a:defRPr sz="1200">
        <a:solidFill>
          <a:srgbClr val="FFFFFF"/>
        </a:solidFill>
        <a:latin typeface="+mj-lt"/>
        <a:ea typeface="+mj-ea"/>
        <a:cs typeface="+mj-cs"/>
        <a:sym typeface="Trebuchet MS"/>
      </a:defRPr>
    </a:lvl3pPr>
    <a:lvl4pPr indent="685800" defTabSz="457200" latinLnBrk="0">
      <a:defRPr sz="1200">
        <a:solidFill>
          <a:srgbClr val="FFFFFF"/>
        </a:solidFill>
        <a:latin typeface="+mj-lt"/>
        <a:ea typeface="+mj-ea"/>
        <a:cs typeface="+mj-cs"/>
        <a:sym typeface="Trebuchet MS"/>
      </a:defRPr>
    </a:lvl4pPr>
    <a:lvl5pPr indent="914400" defTabSz="457200" latinLnBrk="0">
      <a:defRPr sz="1200">
        <a:solidFill>
          <a:srgbClr val="FFFFFF"/>
        </a:solidFill>
        <a:latin typeface="+mj-lt"/>
        <a:ea typeface="+mj-ea"/>
        <a:cs typeface="+mj-cs"/>
        <a:sym typeface="Trebuchet MS"/>
      </a:defRPr>
    </a:lvl5pPr>
    <a:lvl6pPr indent="1143000" defTabSz="457200" latinLnBrk="0">
      <a:defRPr sz="1200">
        <a:solidFill>
          <a:srgbClr val="FFFFFF"/>
        </a:solidFill>
        <a:latin typeface="+mj-lt"/>
        <a:ea typeface="+mj-ea"/>
        <a:cs typeface="+mj-cs"/>
        <a:sym typeface="Trebuchet MS"/>
      </a:defRPr>
    </a:lvl6pPr>
    <a:lvl7pPr indent="1371600" defTabSz="457200" latinLnBrk="0">
      <a:defRPr sz="1200">
        <a:solidFill>
          <a:srgbClr val="FFFFFF"/>
        </a:solidFill>
        <a:latin typeface="+mj-lt"/>
        <a:ea typeface="+mj-ea"/>
        <a:cs typeface="+mj-cs"/>
        <a:sym typeface="Trebuchet MS"/>
      </a:defRPr>
    </a:lvl7pPr>
    <a:lvl8pPr indent="1600200" defTabSz="457200" latinLnBrk="0">
      <a:defRPr sz="1200">
        <a:solidFill>
          <a:srgbClr val="FFFFFF"/>
        </a:solidFill>
        <a:latin typeface="+mj-lt"/>
        <a:ea typeface="+mj-ea"/>
        <a:cs typeface="+mj-cs"/>
        <a:sym typeface="Trebuchet MS"/>
      </a:defRPr>
    </a:lvl8pPr>
    <a:lvl9pPr indent="1828800" defTabSz="457200" latinLnBrk="0">
      <a:defRPr sz="1200">
        <a:solidFill>
          <a:srgbClr val="FFFFFF"/>
        </a:solidFill>
        <a:latin typeface="+mj-lt"/>
        <a:ea typeface="+mj-ea"/>
        <a:cs typeface="+mj-cs"/>
        <a:sym typeface="Trebuchet M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6" descr="Picture 6"/>
          <p:cNvPicPr>
            <a:picLocks noChangeAspect="1"/>
          </p:cNvPicPr>
          <p:nvPr/>
        </p:nvPicPr>
        <p:blipFill>
          <a:blip r:embed="rId2">
            <a:alphaModFix amt="10000"/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Picture 6" descr="Picture 6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4242851"/>
            <a:ext cx="8968085" cy="275943"/>
          </a:xfrm>
          <a:prstGeom prst="rect">
            <a:avLst/>
          </a:prstGeom>
          <a:ln w="12700">
            <a:miter lim="400000"/>
          </a:ln>
        </p:spPr>
      </p:pic>
      <p:pic>
        <p:nvPicPr>
          <p:cNvPr id="16" name="Picture 7" descr="Picture 7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111715" y="4243844"/>
            <a:ext cx="3077109" cy="276941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Rectangle 8"/>
          <p:cNvSpPr/>
          <p:nvPr/>
        </p:nvSpPr>
        <p:spPr>
          <a:xfrm>
            <a:off x="-1" y="2590077"/>
            <a:ext cx="8968087" cy="1660333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" name="Rectangle 9"/>
          <p:cNvSpPr/>
          <p:nvPr/>
        </p:nvSpPr>
        <p:spPr>
          <a:xfrm>
            <a:off x="9111715" y="2590077"/>
            <a:ext cx="3077110" cy="166033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" name="Title Text"/>
          <p:cNvSpPr txBox="1">
            <a:spLocks noGrp="1"/>
          </p:cNvSpPr>
          <p:nvPr>
            <p:ph type="title"/>
          </p:nvPr>
        </p:nvSpPr>
        <p:spPr>
          <a:xfrm>
            <a:off x="680321" y="2733708"/>
            <a:ext cx="8144135" cy="1373071"/>
          </a:xfrm>
          <a:prstGeom prst="rect">
            <a:avLst/>
          </a:prstGeom>
        </p:spPr>
        <p:txBody>
          <a:bodyPr anchor="b"/>
          <a:lstStyle>
            <a:lvl1pPr algn="r">
              <a:defRPr sz="5400"/>
            </a:lvl1pPr>
          </a:lstStyle>
          <a:p>
            <a:r>
              <a:t>Title Text</a:t>
            </a:r>
          </a:p>
        </p:txBody>
      </p:sp>
      <p:sp>
        <p:nvSpPr>
          <p:cNvPr id="2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1" y="4394039"/>
            <a:ext cx="8144135" cy="1117688"/>
          </a:xfrm>
          <a:prstGeom prst="rect">
            <a:avLst/>
          </a:prstGeom>
        </p:spPr>
        <p:txBody>
          <a:bodyPr/>
          <a:lstStyle>
            <a:lvl1pPr marL="0" indent="0" algn="r">
              <a:buSzTx/>
              <a:buFontTx/>
              <a:buNone/>
              <a:defRPr sz="2000"/>
            </a:lvl1pPr>
            <a:lvl2pPr marL="0" indent="457200" algn="r">
              <a:buSzTx/>
              <a:buFontTx/>
              <a:buNone/>
              <a:defRPr sz="2000"/>
            </a:lvl2pPr>
            <a:lvl3pPr marL="0" indent="914400" algn="r">
              <a:buSzTx/>
              <a:buFontTx/>
              <a:buNone/>
              <a:defRPr sz="2000"/>
            </a:lvl3pPr>
            <a:lvl4pPr marL="0" indent="1371600" algn="r">
              <a:buSzTx/>
              <a:buFontTx/>
              <a:buNone/>
              <a:defRPr sz="2000"/>
            </a:lvl4pPr>
            <a:lvl5pPr marL="0" indent="1828800" algn="r">
              <a:buSzTx/>
              <a:buFontTx/>
              <a:buNone/>
              <a:defRPr sz="2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255345" y="3116137"/>
            <a:ext cx="583666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" name="Picture 7" descr="Picture 7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5928628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37" name="Picture 8" descr="Picture 8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5929622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38" name="Rectangle 9"/>
          <p:cNvSpPr/>
          <p:nvPr/>
        </p:nvSpPr>
        <p:spPr>
          <a:xfrm>
            <a:off x="-1" y="4567987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9" name="Rectangle 10"/>
          <p:cNvSpPr/>
          <p:nvPr/>
        </p:nvSpPr>
        <p:spPr>
          <a:xfrm>
            <a:off x="10585826" y="4567987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0" name="Title Text"/>
          <p:cNvSpPr txBox="1">
            <a:spLocks noGrp="1"/>
          </p:cNvSpPr>
          <p:nvPr>
            <p:ph type="title"/>
          </p:nvPr>
        </p:nvSpPr>
        <p:spPr>
          <a:xfrm>
            <a:off x="680321" y="4711615"/>
            <a:ext cx="9613860" cy="453052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t>Title Text</a:t>
            </a:r>
          </a:p>
        </p:txBody>
      </p:sp>
      <p:sp>
        <p:nvSpPr>
          <p:cNvPr id="141" name="Picture Placeholder 2"/>
          <p:cNvSpPr>
            <a:spLocks noGrp="1"/>
          </p:cNvSpPr>
          <p:nvPr>
            <p:ph type="pic" idx="21"/>
          </p:nvPr>
        </p:nvSpPr>
        <p:spPr>
          <a:xfrm>
            <a:off x="680321" y="609596"/>
            <a:ext cx="9613860" cy="3589577"/>
          </a:xfrm>
          <a:prstGeom prst="rect">
            <a:avLst/>
          </a:prstGeom>
          <a:effectLst>
            <a:outerShdw blurRad="76200" dist="63500" dir="5040000" rotWithShape="0">
              <a:srgbClr val="000000">
                <a:alpha val="41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4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18" y="5169582"/>
            <a:ext cx="9613864" cy="622972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4944283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1" name="Picture 7" descr="Picture 7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5928628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52" name="Picture 8" descr="Picture 8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5929622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53" name="Rectangle 9"/>
          <p:cNvSpPr/>
          <p:nvPr/>
        </p:nvSpPr>
        <p:spPr>
          <a:xfrm>
            <a:off x="-1" y="4567987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4" name="Rectangle 10"/>
          <p:cNvSpPr/>
          <p:nvPr/>
        </p:nvSpPr>
        <p:spPr>
          <a:xfrm>
            <a:off x="10585826" y="4567987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5" name="Title Text"/>
          <p:cNvSpPr txBox="1">
            <a:spLocks noGrp="1"/>
          </p:cNvSpPr>
          <p:nvPr>
            <p:ph type="title"/>
          </p:nvPr>
        </p:nvSpPr>
        <p:spPr>
          <a:xfrm>
            <a:off x="680321" y="609596"/>
            <a:ext cx="9613860" cy="359275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15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1" y="4711615"/>
            <a:ext cx="9613860" cy="1090790"/>
          </a:xfrm>
          <a:prstGeom prst="rect">
            <a:avLst/>
          </a:prstGeom>
        </p:spPr>
        <p:txBody>
          <a:bodyPr anchor="ctr"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4944589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5" name="Picture 10" descr="Picture 10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5928628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66" name="Picture 12" descr="Picture 12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5929622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67" name="Rectangle 13"/>
          <p:cNvSpPr/>
          <p:nvPr/>
        </p:nvSpPr>
        <p:spPr>
          <a:xfrm>
            <a:off x="-1" y="4567987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8" name="Rectangle 14"/>
          <p:cNvSpPr/>
          <p:nvPr/>
        </p:nvSpPr>
        <p:spPr>
          <a:xfrm>
            <a:off x="10585826" y="4567987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9" name="Title Text"/>
          <p:cNvSpPr txBox="1">
            <a:spLocks noGrp="1"/>
          </p:cNvSpPr>
          <p:nvPr>
            <p:ph type="title"/>
          </p:nvPr>
        </p:nvSpPr>
        <p:spPr>
          <a:xfrm>
            <a:off x="1127855" y="609598"/>
            <a:ext cx="8718879" cy="30360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17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402287" y="3653378"/>
            <a:ext cx="8156580" cy="548969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400"/>
            </a:lvl1pPr>
            <a:lvl2pPr marL="0" indent="457200">
              <a:buSzTx/>
              <a:buFontTx/>
              <a:buNone/>
              <a:defRPr sz="1400"/>
            </a:lvl2pPr>
            <a:lvl3pPr marL="0" indent="914400">
              <a:buSzTx/>
              <a:buFontTx/>
              <a:buNone/>
              <a:defRPr sz="1400"/>
            </a:lvl3pPr>
            <a:lvl4pPr marL="0" indent="1371600">
              <a:buSzTx/>
              <a:buFontTx/>
              <a:buNone/>
              <a:defRPr sz="1400"/>
            </a:lvl4pPr>
            <a:lvl5pPr marL="0" indent="1828800">
              <a:buSzTx/>
              <a:buFontTx/>
              <a:buNone/>
              <a:defRPr sz="1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71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680322" y="4711615"/>
            <a:ext cx="9613859" cy="1090790"/>
          </a:xfrm>
          <a:prstGeom prst="rect">
            <a:avLst/>
          </a:prstGeom>
        </p:spPr>
        <p:txBody>
          <a:bodyPr anchor="ctr"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172" name="TextBox 15"/>
          <p:cNvSpPr txBox="1"/>
          <p:nvPr/>
        </p:nvSpPr>
        <p:spPr>
          <a:xfrm>
            <a:off x="629291" y="461383"/>
            <a:ext cx="518161" cy="1158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>
              <a:defRPr sz="7200" cap="all">
                <a:solidFill>
                  <a:srgbClr val="FFFFFF"/>
                </a:solidFill>
              </a:defRPr>
            </a:lvl1pPr>
          </a:lstStyle>
          <a:p>
            <a:r>
              <a:t>“</a:t>
            </a:r>
          </a:p>
        </p:txBody>
      </p:sp>
      <p:sp>
        <p:nvSpPr>
          <p:cNvPr id="173" name="TextBox 16"/>
          <p:cNvSpPr txBox="1"/>
          <p:nvPr/>
        </p:nvSpPr>
        <p:spPr>
          <a:xfrm>
            <a:off x="9708528" y="2746791"/>
            <a:ext cx="518161" cy="1158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algn="r">
              <a:defRPr sz="7200" cap="all">
                <a:solidFill>
                  <a:srgbClr val="FFFFFF"/>
                </a:solidFill>
              </a:defRPr>
            </a:lvl1pPr>
          </a:lstStyle>
          <a:p>
            <a:r>
              <a:t>”</a:t>
            </a:r>
          </a:p>
        </p:txBody>
      </p:sp>
      <p:sp>
        <p:nvSpPr>
          <p:cNvPr id="17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4942899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2" name="Picture 8" descr="Picture 8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5928628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83" name="Picture 9" descr="Picture 9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5929622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84" name="Rectangle 10"/>
          <p:cNvSpPr/>
          <p:nvPr/>
        </p:nvSpPr>
        <p:spPr>
          <a:xfrm>
            <a:off x="-1" y="4567987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5" name="Rectangle 11"/>
          <p:cNvSpPr/>
          <p:nvPr/>
        </p:nvSpPr>
        <p:spPr>
          <a:xfrm>
            <a:off x="10585826" y="4567987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6" name="Title Text"/>
          <p:cNvSpPr txBox="1">
            <a:spLocks noGrp="1"/>
          </p:cNvSpPr>
          <p:nvPr>
            <p:ph type="title"/>
          </p:nvPr>
        </p:nvSpPr>
        <p:spPr>
          <a:xfrm>
            <a:off x="680318" y="4711615"/>
            <a:ext cx="9613864" cy="588536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18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0" y="5300148"/>
            <a:ext cx="9613863" cy="502256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8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4942899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6" name="Picture 12" descr="Picture 1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97" name="Picture 13" descr="Picture 13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98" name="Rectangle 15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9" name="Rectangle 16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0" name="Title Text"/>
          <p:cNvSpPr txBox="1">
            <a:spLocks noGrp="1"/>
          </p:cNvSpPr>
          <p:nvPr>
            <p:ph type="title"/>
          </p:nvPr>
        </p:nvSpPr>
        <p:spPr>
          <a:xfrm>
            <a:off x="669221" y="753228"/>
            <a:ext cx="9624961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0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60945" y="2336873"/>
            <a:ext cx="3070035" cy="57626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</a:lvl1pPr>
            <a:lvl2pPr marL="0" indent="457200">
              <a:buSzTx/>
              <a:buFontTx/>
              <a:buNone/>
            </a:lvl2pPr>
            <a:lvl3pPr marL="0" indent="914400">
              <a:buSzTx/>
              <a:buFontTx/>
              <a:buNone/>
            </a:lvl3pPr>
            <a:lvl4pPr marL="0" indent="1371600">
              <a:buSzTx/>
              <a:buFontTx/>
              <a:buNone/>
            </a:lvl4pPr>
            <a:lvl5pPr marL="0" indent="1828800">
              <a:buSzTx/>
              <a:buFont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02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680321" y="3022673"/>
            <a:ext cx="3049704" cy="2913514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03" name="Text Placeholder 4"/>
          <p:cNvSpPr>
            <a:spLocks noGrp="1"/>
          </p:cNvSpPr>
          <p:nvPr>
            <p:ph type="body" sz="quarter" idx="22"/>
          </p:nvPr>
        </p:nvSpPr>
        <p:spPr>
          <a:xfrm>
            <a:off x="3956024" y="2336873"/>
            <a:ext cx="3063241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</a:pPr>
            <a:endParaRPr/>
          </a:p>
        </p:txBody>
      </p:sp>
      <p:sp>
        <p:nvSpPr>
          <p:cNvPr id="204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3945470" y="3022673"/>
            <a:ext cx="3063241" cy="2913514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05" name="Text Placeholder 4"/>
          <p:cNvSpPr>
            <a:spLocks noGrp="1"/>
          </p:cNvSpPr>
          <p:nvPr>
            <p:ph type="body" sz="quarter" idx="24"/>
          </p:nvPr>
        </p:nvSpPr>
        <p:spPr>
          <a:xfrm>
            <a:off x="7224155" y="2336873"/>
            <a:ext cx="3070026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</a:pPr>
            <a:endParaRPr/>
          </a:p>
        </p:txBody>
      </p:sp>
      <p:sp>
        <p:nvSpPr>
          <p:cNvPr id="206" name="Text Placeholder 3"/>
          <p:cNvSpPr>
            <a:spLocks noGrp="1"/>
          </p:cNvSpPr>
          <p:nvPr>
            <p:ph type="body" sz="quarter" idx="25"/>
          </p:nvPr>
        </p:nvSpPr>
        <p:spPr>
          <a:xfrm>
            <a:off x="7224155" y="3022673"/>
            <a:ext cx="3070026" cy="2913514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0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5" name="Picture 14" descr="Picture 1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216" name="Picture 15" descr="Picture 15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217" name="Rectangle 16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8" name="Rectangle 17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9" name="Title Text"/>
          <p:cNvSpPr txBox="1"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18" y="4297503"/>
            <a:ext cx="3049705" cy="57626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</a:lvl1pPr>
            <a:lvl2pPr marL="0" indent="457200">
              <a:buSzTx/>
              <a:buFontTx/>
              <a:buNone/>
            </a:lvl2pPr>
            <a:lvl3pPr marL="0" indent="914400">
              <a:buSzTx/>
              <a:buFontTx/>
              <a:buNone/>
            </a:lvl3pPr>
            <a:lvl4pPr marL="0" indent="1371600">
              <a:buSzTx/>
              <a:buFontTx/>
              <a:buNone/>
            </a:lvl4pPr>
            <a:lvl5pPr marL="0" indent="1828800">
              <a:buSzTx/>
              <a:buFont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1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680317" y="2336873"/>
            <a:ext cx="3049707" cy="1524001"/>
          </a:xfrm>
          <a:prstGeom prst="rect">
            <a:avLst/>
          </a:prstGeom>
          <a:effectLst>
            <a:outerShdw blurRad="50800" dist="50800" dir="5400000" rotWithShape="0">
              <a:srgbClr val="000000">
                <a:alpha val="43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22" name="Text Placeholder 3"/>
          <p:cNvSpPr>
            <a:spLocks noGrp="1"/>
          </p:cNvSpPr>
          <p:nvPr>
            <p:ph type="body" sz="quarter" idx="22"/>
          </p:nvPr>
        </p:nvSpPr>
        <p:spPr>
          <a:xfrm>
            <a:off x="680317" y="4873764"/>
            <a:ext cx="3049707" cy="106242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23" name="Text Placeholder 4"/>
          <p:cNvSpPr>
            <a:spLocks noGrp="1"/>
          </p:cNvSpPr>
          <p:nvPr>
            <p:ph type="body" sz="quarter" idx="23"/>
          </p:nvPr>
        </p:nvSpPr>
        <p:spPr>
          <a:xfrm>
            <a:off x="3945471" y="4297503"/>
            <a:ext cx="3063241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</a:pPr>
            <a:endParaRPr/>
          </a:p>
        </p:txBody>
      </p:sp>
      <p:sp>
        <p:nvSpPr>
          <p:cNvPr id="224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3945470" y="2336873"/>
            <a:ext cx="3063241" cy="1524001"/>
          </a:xfrm>
          <a:prstGeom prst="rect">
            <a:avLst/>
          </a:prstGeom>
          <a:effectLst>
            <a:outerShdw blurRad="50800" dist="50800" dir="5400000" rotWithShape="0">
              <a:srgbClr val="000000">
                <a:alpha val="43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25" name="Text Placeholder 3"/>
          <p:cNvSpPr>
            <a:spLocks noGrp="1"/>
          </p:cNvSpPr>
          <p:nvPr>
            <p:ph type="body" sz="quarter" idx="25"/>
          </p:nvPr>
        </p:nvSpPr>
        <p:spPr>
          <a:xfrm>
            <a:off x="3944116" y="4873764"/>
            <a:ext cx="3067299" cy="106242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26" name="Text Placeholder 4"/>
          <p:cNvSpPr>
            <a:spLocks noGrp="1"/>
          </p:cNvSpPr>
          <p:nvPr>
            <p:ph type="body" sz="quarter" idx="26"/>
          </p:nvPr>
        </p:nvSpPr>
        <p:spPr>
          <a:xfrm>
            <a:off x="7230677" y="4297503"/>
            <a:ext cx="3063507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</a:pPr>
            <a:endParaRPr/>
          </a:p>
        </p:txBody>
      </p:sp>
      <p:sp>
        <p:nvSpPr>
          <p:cNvPr id="227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7230677" y="2336873"/>
            <a:ext cx="3063506" cy="1524001"/>
          </a:xfrm>
          <a:prstGeom prst="rect">
            <a:avLst/>
          </a:prstGeom>
          <a:effectLst>
            <a:outerShdw blurRad="50800" dist="50800" dir="5400000" rotWithShape="0">
              <a:srgbClr val="000000">
                <a:alpha val="43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28" name="Text Placeholder 3"/>
          <p:cNvSpPr>
            <a:spLocks noGrp="1"/>
          </p:cNvSpPr>
          <p:nvPr>
            <p:ph type="body" sz="quarter" idx="28"/>
          </p:nvPr>
        </p:nvSpPr>
        <p:spPr>
          <a:xfrm>
            <a:off x="7230553" y="4873761"/>
            <a:ext cx="3067564" cy="106242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2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9" name="Picture 14" descr="Picture 1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30" name="Picture 15" descr="Picture 15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31" name="Rectangle 16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" name="Rectangle 17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Title Text"/>
          <p:cNvSpPr txBox="1">
            <a:spLocks noGrp="1"/>
          </p:cNvSpPr>
          <p:nvPr>
            <p:ph type="title"/>
          </p:nvPr>
        </p:nvSpPr>
        <p:spPr>
          <a:xfrm>
            <a:off x="680321" y="753228"/>
            <a:ext cx="9613862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4" name="Body Level One…"/>
          <p:cNvSpPr txBox="1">
            <a:spLocks noGrp="1"/>
          </p:cNvSpPr>
          <p:nvPr>
            <p:ph type="body" idx="1"/>
          </p:nvPr>
        </p:nvSpPr>
        <p:spPr>
          <a:xfrm>
            <a:off x="680321" y="2336873"/>
            <a:ext cx="9613862" cy="3599317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3" name="Picture 6" descr="Picture 6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2" y="4086907"/>
            <a:ext cx="10437813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44" name="Picture 7" descr="Picture 7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3" y="4087900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45" name="Rectangle 8"/>
          <p:cNvSpPr/>
          <p:nvPr/>
        </p:nvSpPr>
        <p:spPr>
          <a:xfrm>
            <a:off x="-3" y="2726266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6" name="Rectangle 9"/>
          <p:cNvSpPr/>
          <p:nvPr/>
        </p:nvSpPr>
        <p:spPr>
          <a:xfrm>
            <a:off x="10585825" y="2726266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xfrm>
            <a:off x="680321" y="2869894"/>
            <a:ext cx="9613861" cy="1090789"/>
          </a:xfrm>
          <a:prstGeom prst="rect">
            <a:avLst/>
          </a:prstGeom>
        </p:spPr>
        <p:txBody>
          <a:bodyPr/>
          <a:lstStyle>
            <a:lvl1pPr algn="r"/>
          </a:lstStyle>
          <a:p>
            <a:r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1" y="4232171"/>
            <a:ext cx="9613861" cy="1704018"/>
          </a:xfrm>
          <a:prstGeom prst="rect">
            <a:avLst/>
          </a:prstGeom>
        </p:spPr>
        <p:txBody>
          <a:bodyPr/>
          <a:lstStyle>
            <a:lvl1pPr marL="0" indent="0" algn="r">
              <a:buSzTx/>
              <a:buFontTx/>
              <a:buNone/>
              <a:defRPr sz="2000"/>
            </a:lvl1pPr>
            <a:lvl2pPr marL="0" indent="457200" algn="r">
              <a:buSzTx/>
              <a:buFontTx/>
              <a:buNone/>
              <a:defRPr sz="2000"/>
            </a:lvl2pPr>
            <a:lvl3pPr marL="0" indent="914400" algn="r">
              <a:buSzTx/>
              <a:buFontTx/>
              <a:buNone/>
              <a:defRPr sz="2000"/>
            </a:lvl3pPr>
            <a:lvl4pPr marL="0" indent="1371600" algn="r">
              <a:buSzTx/>
              <a:buFontTx/>
              <a:buNone/>
              <a:defRPr sz="2000"/>
            </a:lvl4pPr>
            <a:lvl5pPr marL="0" indent="1828800" algn="r">
              <a:buSzTx/>
              <a:buFontTx/>
              <a:buNone/>
              <a:defRPr sz="2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3102869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7" name="Picture 7" descr="Picture 7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Picture 8" descr="Picture 8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Rectangle 9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0" name="Rectangle 10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1" name="Title Text"/>
          <p:cNvSpPr txBox="1">
            <a:spLocks noGrp="1"/>
          </p:cNvSpPr>
          <p:nvPr>
            <p:ph type="title"/>
          </p:nvPr>
        </p:nvSpPr>
        <p:spPr>
          <a:xfrm>
            <a:off x="680321" y="753228"/>
            <a:ext cx="9613862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2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80320" y="2336873"/>
            <a:ext cx="4698359" cy="3599317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71" name="Picture 9" descr="Picture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72" name="Picture 10" descr="Picture 10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73" name="Rectangle 11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4" name="Rectangle 12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5" name="Title Text"/>
          <p:cNvSpPr txBox="1">
            <a:spLocks noGrp="1"/>
          </p:cNvSpPr>
          <p:nvPr>
            <p:ph type="title"/>
          </p:nvPr>
        </p:nvSpPr>
        <p:spPr>
          <a:xfrm>
            <a:off x="680318" y="753229"/>
            <a:ext cx="9613864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7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06350" y="2336873"/>
            <a:ext cx="4472328" cy="693136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/>
            </a:lvl1pPr>
            <a:lvl2pPr marL="0" indent="457200">
              <a:buSzTx/>
              <a:buFontTx/>
              <a:buNone/>
              <a:defRPr b="1"/>
            </a:lvl2pPr>
            <a:lvl3pPr marL="0" indent="914400">
              <a:buSzTx/>
              <a:buFontTx/>
              <a:buNone/>
              <a:defRPr b="1"/>
            </a:lvl3pPr>
            <a:lvl4pPr marL="0" indent="1371600">
              <a:buSzTx/>
              <a:buFontTx/>
              <a:buNone/>
              <a:defRPr b="1"/>
            </a:lvl4pPr>
            <a:lvl5pPr marL="0" indent="1828800">
              <a:buSzTx/>
              <a:buFontTx/>
              <a:buNone/>
              <a:defRPr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7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5820154" y="2336873"/>
            <a:ext cx="4474029" cy="692077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b="1"/>
            </a:pPr>
            <a:endParaRPr/>
          </a:p>
        </p:txBody>
      </p:sp>
      <p:sp>
        <p:nvSpPr>
          <p:cNvPr id="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6" name="Picture 5" descr="Picture 5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87" name="Picture 6" descr="Picture 6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88" name="Rectangle 7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9" name="Rectangle 8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0" name="Title Text"/>
          <p:cNvSpPr txBox="1">
            <a:spLocks noGrp="1"/>
          </p:cNvSpPr>
          <p:nvPr>
            <p:ph type="title"/>
          </p:nvPr>
        </p:nvSpPr>
        <p:spPr>
          <a:xfrm>
            <a:off x="680321" y="753228"/>
            <a:ext cx="9613862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9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06" name="Picture 7" descr="Picture 7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07" name="Picture 8" descr="Picture 8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08" name="Rectangle 9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9" name="Rectangle 10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0" name="Title Text"/>
          <p:cNvSpPr txBox="1">
            <a:spLocks noGrp="1"/>
          </p:cNvSpPr>
          <p:nvPr>
            <p:ph type="title"/>
          </p:nvPr>
        </p:nvSpPr>
        <p:spPr>
          <a:xfrm>
            <a:off x="680321" y="753226"/>
            <a:ext cx="9613859" cy="1080942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1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685846" y="2336873"/>
            <a:ext cx="5608337" cy="3599313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2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680322" y="2336872"/>
            <a:ext cx="3790078" cy="3599318"/>
          </a:xfrm>
          <a:prstGeom prst="rect">
            <a:avLst/>
          </a:prstGeom>
        </p:spPr>
        <p:txBody>
          <a:bodyPr anchor="ctr"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1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1" name="Picture 7" descr="Picture 7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22" name="Picture 8" descr="Picture 8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Rectangle 9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4" name="Rectangle 10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5" name="Title Text"/>
          <p:cNvSpPr txBox="1">
            <a:spLocks noGrp="1"/>
          </p:cNvSpPr>
          <p:nvPr>
            <p:ph type="title"/>
          </p:nvPr>
        </p:nvSpPr>
        <p:spPr>
          <a:xfrm>
            <a:off x="680323" y="753228"/>
            <a:ext cx="9613858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6" name="Picture Placeholder 2"/>
          <p:cNvSpPr>
            <a:spLocks noGrp="1"/>
          </p:cNvSpPr>
          <p:nvPr>
            <p:ph type="pic" sz="half" idx="21"/>
          </p:nvPr>
        </p:nvSpPr>
        <p:spPr>
          <a:xfrm>
            <a:off x="4868333" y="2336874"/>
            <a:ext cx="5425850" cy="3599313"/>
          </a:xfrm>
          <a:prstGeom prst="rect">
            <a:avLst/>
          </a:prstGeom>
          <a:effectLst>
            <a:outerShdw blurRad="76200" dist="63500" dir="5040000" rotWithShape="0">
              <a:srgbClr val="000000">
                <a:alpha val="41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2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3" y="2336873"/>
            <a:ext cx="3876257" cy="3599316"/>
          </a:xfrm>
          <a:prstGeom prst="rect">
            <a:avLst/>
          </a:prstGeom>
        </p:spPr>
        <p:txBody>
          <a:bodyPr anchor="ctr"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68327"/>
            </a:gs>
            <a:gs pos="50000">
              <a:srgbClr val="D54209"/>
            </a:gs>
            <a:gs pos="100000">
              <a:srgbClr val="690D00"/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icture 6"/>
          <p:cNvPicPr>
            <a:picLocks noChangeAspect="1"/>
          </p:cNvPicPr>
          <p:nvPr/>
        </p:nvPicPr>
        <p:blipFill>
          <a:blip r:embed="rId17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4" descr="Picture 4"/>
          <p:cNvPicPr>
            <a:picLocks noChangeAspect="1"/>
          </p:cNvPicPr>
          <p:nvPr/>
        </p:nvPicPr>
        <p:blipFill>
          <a:blip r:embed="rId18">
            <a:extLst/>
          </a:blip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Rectangle 5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" name="Title Text"/>
          <p:cNvSpPr txBox="1">
            <a:spLocks noGrp="1"/>
          </p:cNvSpPr>
          <p:nvPr>
            <p:ph type="title"/>
          </p:nvPr>
        </p:nvSpPr>
        <p:spPr>
          <a:xfrm>
            <a:off x="609600" y="92074"/>
            <a:ext cx="10972800" cy="15081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6" name="Body Level One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986201"/>
            <a:ext cx="583665" cy="6248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>
              <a:defRPr sz="3600"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1pPr>
      <a:lvl2pPr marL="731519" marR="0" indent="-27431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2pPr>
      <a:lvl3pPr marL="1219200" marR="0" indent="-3048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3pPr>
      <a:lvl4pPr marL="1714500" marR="0" indent="-3429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4pPr>
      <a:lvl5pPr marL="2171700" marR="0" indent="-3429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5pPr>
      <a:lvl6pPr marL="2677885" marR="0" indent="-39188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6pPr>
      <a:lvl7pPr marL="3135085" marR="0" indent="-39188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7pPr>
      <a:lvl8pPr marL="3592285" marR="0" indent="-39188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8pPr>
      <a:lvl9pPr marL="4049485" marR="0" indent="-39188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9pPr>
    </p:bodyStyle>
    <p:otherStyle>
      <a:lvl1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1pPr>
      <a:lvl2pPr marL="0" marR="0" indent="4572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2pPr>
      <a:lvl3pPr marL="0" marR="0" indent="9144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3pPr>
      <a:lvl4pPr marL="0" marR="0" indent="13716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4pPr>
      <a:lvl5pPr marL="0" marR="0" indent="18288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5pPr>
      <a:lvl6pPr marL="0" marR="0" indent="22860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6pPr>
      <a:lvl7pPr marL="0" marR="0" indent="27432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7pPr>
      <a:lvl8pPr marL="0" marR="0" indent="32004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8pPr>
      <a:lvl9pPr marL="0" marR="0" indent="36576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Title 1"/>
          <p:cNvSpPr txBox="1">
            <a:spLocks noGrp="1"/>
          </p:cNvSpPr>
          <p:nvPr>
            <p:ph type="ctrTitle"/>
          </p:nvPr>
        </p:nvSpPr>
        <p:spPr>
          <a:xfrm>
            <a:off x="680322" y="2733708"/>
            <a:ext cx="8144134" cy="1373071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defTabSz="530351">
              <a:defRPr sz="3132"/>
            </a:pPr>
            <a:r>
              <a:rPr lang="en-US" dirty="0"/>
              <a:t>MODULI 1, TEMA 2</a:t>
            </a:r>
            <a:br>
              <a:rPr lang="en-US" dirty="0"/>
            </a:br>
            <a:r>
              <a:rPr lang="en-US" dirty="0"/>
              <a:t>PROGRAMET E NDËRHYRJES SË HERSHME: MISIONI DHE PARIMET KYÇE</a:t>
            </a:r>
            <a:endParaRPr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lang="en-US" dirty="0" err="1"/>
              <a:t>Parimi</a:t>
            </a:r>
            <a:r>
              <a:rPr lang="en-US" dirty="0"/>
              <a:t> </a:t>
            </a:r>
            <a:r>
              <a:rPr lang="en-US" dirty="0" err="1"/>
              <a:t>kryesor</a:t>
            </a:r>
            <a:r>
              <a:rPr lang="en-US" dirty="0"/>
              <a:t> II: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mësuarit</a:t>
            </a:r>
            <a:r>
              <a:rPr lang="en-US" dirty="0"/>
              <a:t> duke </a:t>
            </a:r>
            <a:r>
              <a:rPr lang="en-US" dirty="0" err="1"/>
              <a:t>bërë</a:t>
            </a:r>
            <a:endParaRPr dirty="0"/>
          </a:p>
        </p:txBody>
      </p:sp>
      <p:sp>
        <p:nvSpPr>
          <p:cNvPr id="270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Louisa </a:t>
            </a:r>
            <a:r>
              <a:rPr lang="en-US" dirty="0" err="1"/>
              <a:t>ndan</a:t>
            </a:r>
            <a:r>
              <a:rPr lang="en-US" dirty="0"/>
              <a:t> </a:t>
            </a:r>
            <a:r>
              <a:rPr lang="en-US" dirty="0" err="1"/>
              <a:t>përvojën</a:t>
            </a:r>
            <a:r>
              <a:rPr lang="en-US" dirty="0"/>
              <a:t> e </a:t>
            </a:r>
            <a:r>
              <a:rPr lang="en-US" dirty="0" err="1"/>
              <a:t>saj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zbatimin</a:t>
            </a:r>
            <a:r>
              <a:rPr lang="en-US" dirty="0"/>
              <a:t> e </a:t>
            </a:r>
            <a:r>
              <a:rPr lang="en-US" dirty="0" err="1"/>
              <a:t>këtij</a:t>
            </a:r>
            <a:r>
              <a:rPr lang="en-US" dirty="0"/>
              <a:t> </a:t>
            </a:r>
            <a:r>
              <a:rPr lang="en-US" dirty="0" err="1"/>
              <a:t>parimi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veprim</a:t>
            </a:r>
            <a:r>
              <a:rPr lang="en-US" dirty="0"/>
              <a:t>.</a:t>
            </a:r>
            <a:endParaRPr dirty="0"/>
          </a:p>
        </p:txBody>
      </p:sp>
      <p:pic>
        <p:nvPicPr>
          <p:cNvPr id="271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467927" y="3039822"/>
            <a:ext cx="3764252" cy="353055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lang="en-US" dirty="0"/>
              <a:t>III </a:t>
            </a:r>
            <a:r>
              <a:rPr lang="en-US" dirty="0" err="1"/>
              <a:t>Parimi</a:t>
            </a:r>
            <a:r>
              <a:rPr lang="en-US" dirty="0"/>
              <a:t> </a:t>
            </a:r>
            <a:r>
              <a:rPr lang="en-US" dirty="0" err="1"/>
              <a:t>kryesor</a:t>
            </a:r>
            <a:endParaRPr dirty="0"/>
          </a:p>
        </p:txBody>
      </p:sp>
      <p:sp>
        <p:nvSpPr>
          <p:cNvPr id="274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>
            <a:lvl1pPr marL="0" indent="0">
              <a:buSzTx/>
              <a:buNone/>
            </a:lvl1pPr>
          </a:lstStyle>
          <a:p>
            <a:r>
              <a:rPr lang="en-US" dirty="0"/>
              <a:t>"</a:t>
            </a:r>
            <a:r>
              <a:rPr lang="en-US" dirty="0" err="1"/>
              <a:t>Roli</a:t>
            </a:r>
            <a:r>
              <a:rPr lang="en-US" dirty="0"/>
              <a:t> </a:t>
            </a:r>
            <a:r>
              <a:rPr lang="en-US" dirty="0" err="1"/>
              <a:t>parësor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ofruesit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shërbimit</a:t>
            </a:r>
            <a:r>
              <a:rPr lang="en-US" dirty="0"/>
              <a:t> ECI </a:t>
            </a:r>
            <a:r>
              <a:rPr lang="en-US" dirty="0" err="1"/>
              <a:t>është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punojë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mbështesë</a:t>
            </a:r>
            <a:r>
              <a:rPr lang="en-US" dirty="0"/>
              <a:t> </a:t>
            </a:r>
            <a:r>
              <a:rPr lang="en-US" dirty="0" err="1"/>
              <a:t>prindërit</a:t>
            </a:r>
            <a:r>
              <a:rPr lang="en-US" dirty="0"/>
              <a:t>/</a:t>
            </a:r>
            <a:r>
              <a:rPr lang="en-US" dirty="0" err="1"/>
              <a:t>kujdestarët</a:t>
            </a:r>
            <a:r>
              <a:rPr lang="en-US" dirty="0"/>
              <a:t>/</a:t>
            </a:r>
            <a:r>
              <a:rPr lang="en-US" dirty="0" err="1"/>
              <a:t>kujdestarët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jetën</a:t>
            </a:r>
            <a:r>
              <a:rPr lang="en-US" dirty="0"/>
              <a:t> e </a:t>
            </a:r>
            <a:r>
              <a:rPr lang="en-US" dirty="0" err="1"/>
              <a:t>fëmijëve</a:t>
            </a:r>
            <a:r>
              <a:rPr lang="en-US" dirty="0"/>
              <a:t>."</a:t>
            </a:r>
            <a:endParaRPr dirty="0"/>
          </a:p>
        </p:txBody>
      </p:sp>
      <p:pic>
        <p:nvPicPr>
          <p:cNvPr id="275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171267" y="3866717"/>
            <a:ext cx="4524376" cy="250507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lang="en-US" dirty="0" err="1"/>
              <a:t>Parimi</a:t>
            </a:r>
            <a:r>
              <a:rPr lang="en-US" dirty="0"/>
              <a:t> </a:t>
            </a:r>
            <a:r>
              <a:rPr lang="en-US" dirty="0" err="1"/>
              <a:t>kryesor</a:t>
            </a:r>
            <a:r>
              <a:rPr lang="en-US" dirty="0"/>
              <a:t> III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praktikë</a:t>
            </a:r>
            <a:endParaRPr dirty="0"/>
          </a:p>
        </p:txBody>
      </p:sp>
      <p:pic>
        <p:nvPicPr>
          <p:cNvPr id="278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5674" y="2530643"/>
            <a:ext cx="4296099" cy="2937286"/>
          </a:xfrm>
          <a:prstGeom prst="rect">
            <a:avLst/>
          </a:prstGeom>
          <a:ln w="12700">
            <a:miter lim="400000"/>
          </a:ln>
        </p:spPr>
      </p:pic>
      <p:sp>
        <p:nvSpPr>
          <p:cNvPr id="279" name="TextBox 4"/>
          <p:cNvSpPr txBox="1"/>
          <p:nvPr/>
        </p:nvSpPr>
        <p:spPr>
          <a:xfrm>
            <a:off x="4802447" y="2096655"/>
            <a:ext cx="7144913" cy="39703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n-US" dirty="0" err="1"/>
              <a:t>Praktikuesi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RI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zbaton</a:t>
            </a:r>
            <a:r>
              <a:rPr lang="en-US" dirty="0"/>
              <a:t> </a:t>
            </a:r>
            <a:r>
              <a:rPr lang="en-US" dirty="0" err="1"/>
              <a:t>këtë</a:t>
            </a:r>
            <a:r>
              <a:rPr lang="en-US" dirty="0"/>
              <a:t> </a:t>
            </a:r>
            <a:r>
              <a:rPr lang="en-US" dirty="0" err="1"/>
              <a:t>parim</a:t>
            </a:r>
            <a:r>
              <a:rPr lang="en-US" dirty="0"/>
              <a:t> </a:t>
            </a:r>
            <a:r>
              <a:rPr lang="en-US" dirty="0" err="1"/>
              <a:t>duhet</a:t>
            </a:r>
            <a:r>
              <a:rPr lang="en-US" dirty="0"/>
              <a:t>: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endParaRPr lang="en-US" dirty="0"/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n-US" dirty="0" err="1"/>
              <a:t>Përdor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sjellje</a:t>
            </a:r>
            <a:r>
              <a:rPr lang="en-US" dirty="0"/>
              <a:t> </a:t>
            </a:r>
            <a:r>
              <a:rPr lang="en-US" dirty="0" err="1"/>
              <a:t>profesionale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ndërton</a:t>
            </a:r>
            <a:r>
              <a:rPr lang="en-US" dirty="0"/>
              <a:t> </a:t>
            </a:r>
            <a:r>
              <a:rPr lang="en-US" dirty="0" err="1"/>
              <a:t>besim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komunikim</a:t>
            </a:r>
            <a:r>
              <a:rPr lang="en-US" dirty="0"/>
              <a:t>,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dëgjon</a:t>
            </a:r>
            <a:r>
              <a:rPr lang="en-US" dirty="0"/>
              <a:t> pa </a:t>
            </a:r>
            <a:r>
              <a:rPr lang="en-US" dirty="0" err="1"/>
              <a:t>gjykuar</a:t>
            </a:r>
            <a:r>
              <a:rPr lang="en-US" dirty="0"/>
              <a:t> </a:t>
            </a:r>
            <a:r>
              <a:rPr lang="en-US" dirty="0" err="1"/>
              <a:t>aktivitetet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cilat</a:t>
            </a:r>
            <a:r>
              <a:rPr lang="en-US" dirty="0"/>
              <a:t> </a:t>
            </a:r>
            <a:r>
              <a:rPr lang="en-US" dirty="0" err="1"/>
              <a:t>familja</a:t>
            </a:r>
            <a:r>
              <a:rPr lang="en-US" dirty="0"/>
              <a:t> </a:t>
            </a:r>
            <a:r>
              <a:rPr lang="en-US" dirty="0" err="1"/>
              <a:t>angazhohet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baza</a:t>
            </a:r>
            <a:r>
              <a:rPr lang="en-US" dirty="0"/>
              <a:t> </a:t>
            </a:r>
            <a:r>
              <a:rPr lang="en-US" dirty="0" err="1"/>
              <a:t>ditore</a:t>
            </a:r>
            <a:r>
              <a:rPr lang="en-US" dirty="0"/>
              <a:t>, duke </a:t>
            </a:r>
            <a:r>
              <a:rPr lang="en-US" dirty="0" err="1"/>
              <a:t>përfshirë</a:t>
            </a:r>
            <a:r>
              <a:rPr lang="en-US" dirty="0"/>
              <a:t> </a:t>
            </a:r>
            <a:r>
              <a:rPr lang="en-US" dirty="0" err="1"/>
              <a:t>atë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pëlqen</a:t>
            </a:r>
            <a:r>
              <a:rPr lang="en-US" dirty="0"/>
              <a:t> </a:t>
            </a:r>
            <a:r>
              <a:rPr lang="en-US" dirty="0" err="1"/>
              <a:t>më</a:t>
            </a:r>
            <a:r>
              <a:rPr lang="en-US" dirty="0"/>
              <a:t> </a:t>
            </a:r>
            <a:r>
              <a:rPr lang="en-US" dirty="0" err="1"/>
              <a:t>shumë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bëjnë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atë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pëlqen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bëjnë</a:t>
            </a:r>
            <a:r>
              <a:rPr lang="en-US" dirty="0"/>
              <a:t>;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n-US" dirty="0" err="1"/>
              <a:t>Mundësitë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mësimin</a:t>
            </a:r>
            <a:r>
              <a:rPr lang="en-US" dirty="0"/>
              <a:t> e </a:t>
            </a:r>
            <a:r>
              <a:rPr lang="en-US" dirty="0" err="1"/>
              <a:t>fëmijës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mjedisin</a:t>
            </a:r>
            <a:r>
              <a:rPr lang="en-US" dirty="0"/>
              <a:t> </a:t>
            </a:r>
            <a:r>
              <a:rPr lang="en-US" dirty="0" err="1"/>
              <a:t>natyror</a:t>
            </a:r>
            <a:r>
              <a:rPr lang="en-US" dirty="0"/>
              <a:t> </a:t>
            </a:r>
            <a:r>
              <a:rPr lang="en-US" dirty="0" err="1"/>
              <a:t>theksohen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aktivitetet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rutinat</a:t>
            </a:r>
            <a:r>
              <a:rPr lang="en-US" dirty="0"/>
              <a:t> e </a:t>
            </a:r>
            <a:r>
              <a:rPr lang="en-US" dirty="0" err="1"/>
              <a:t>përditshme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familjes</a:t>
            </a:r>
            <a:r>
              <a:rPr lang="en-US" dirty="0"/>
              <a:t>;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n-US" dirty="0" err="1"/>
              <a:t>Siguroni</a:t>
            </a:r>
            <a:r>
              <a:rPr lang="en-US" dirty="0"/>
              <a:t> </a:t>
            </a:r>
            <a:r>
              <a:rPr lang="en-US" dirty="0" err="1"/>
              <a:t>informacion</a:t>
            </a:r>
            <a:r>
              <a:rPr lang="en-US" dirty="0"/>
              <a:t>, </a:t>
            </a:r>
            <a:r>
              <a:rPr lang="en-US" dirty="0" err="1"/>
              <a:t>materiale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mbështetje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inkurajuar</a:t>
            </a:r>
            <a:r>
              <a:rPr lang="en-US" dirty="0"/>
              <a:t> </a:t>
            </a:r>
            <a:r>
              <a:rPr lang="en-US" dirty="0" err="1"/>
              <a:t>rolin</a:t>
            </a:r>
            <a:r>
              <a:rPr lang="en-US" dirty="0"/>
              <a:t> e </a:t>
            </a:r>
            <a:r>
              <a:rPr lang="en-US" dirty="0" err="1"/>
              <a:t>familjes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kujdestare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mësimin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zhvillimin</a:t>
            </a:r>
            <a:r>
              <a:rPr lang="en-US" dirty="0"/>
              <a:t> e </a:t>
            </a:r>
            <a:r>
              <a:rPr lang="en-US" dirty="0" err="1"/>
              <a:t>fëmijëve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tyre</a:t>
            </a:r>
            <a:r>
              <a:rPr lang="en-US" dirty="0"/>
              <a:t>;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lejoni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familja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përcaktojë</a:t>
            </a:r>
            <a:r>
              <a:rPr lang="en-US" dirty="0"/>
              <a:t> </a:t>
            </a:r>
            <a:r>
              <a:rPr lang="en-US" dirty="0" err="1"/>
              <a:t>suksesin</a:t>
            </a:r>
            <a:r>
              <a:rPr lang="en-US" dirty="0"/>
              <a:t> </a:t>
            </a:r>
            <a:r>
              <a:rPr lang="en-US" dirty="0" err="1"/>
              <a:t>bazuar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mënyrën</a:t>
            </a:r>
            <a:r>
              <a:rPr lang="en-US" dirty="0"/>
              <a:t> se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ndihet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mundësitë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aktivitetet</a:t>
            </a:r>
            <a:r>
              <a:rPr lang="en-US" dirty="0"/>
              <a:t> e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mësuarit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ka</a:t>
            </a:r>
            <a:r>
              <a:rPr lang="en-US" dirty="0"/>
              <a:t> </a:t>
            </a:r>
            <a:r>
              <a:rPr lang="en-US" dirty="0" err="1"/>
              <a:t>zgjedhur</a:t>
            </a:r>
            <a:r>
              <a:rPr lang="en-US" dirty="0"/>
              <a:t> </a:t>
            </a:r>
            <a:r>
              <a:rPr lang="en-US" dirty="0" err="1"/>
              <a:t>fëmija</a:t>
            </a:r>
            <a:r>
              <a:rPr lang="en-US" dirty="0"/>
              <a:t>/</a:t>
            </a:r>
            <a:r>
              <a:rPr lang="en-US" dirty="0" err="1"/>
              <a:t>familja</a:t>
            </a:r>
            <a:r>
              <a:rPr lang="en-US" dirty="0"/>
              <a:t>.</a:t>
            </a:r>
            <a:endParaRPr dirty="0"/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lang="en-US" dirty="0" err="1"/>
              <a:t>Parimi</a:t>
            </a:r>
            <a:r>
              <a:rPr lang="en-US" dirty="0"/>
              <a:t> </a:t>
            </a:r>
            <a:r>
              <a:rPr lang="en-US" dirty="0" err="1"/>
              <a:t>kryesor</a:t>
            </a:r>
            <a:r>
              <a:rPr lang="en-US" dirty="0"/>
              <a:t> III: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mësuarit</a:t>
            </a:r>
            <a:r>
              <a:rPr lang="en-US" dirty="0"/>
              <a:t> duke </a:t>
            </a:r>
            <a:r>
              <a:rPr lang="en-US" dirty="0" err="1"/>
              <a:t>bërë</a:t>
            </a:r>
            <a:endParaRPr dirty="0"/>
          </a:p>
        </p:txBody>
      </p:sp>
      <p:sp>
        <p:nvSpPr>
          <p:cNvPr id="282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>
            <a:lvl1pPr marL="0" indent="0">
              <a:buSzTx/>
              <a:buNone/>
            </a:lvl1pPr>
          </a:lstStyle>
          <a:p>
            <a:r>
              <a:rPr lang="en-US" dirty="0"/>
              <a:t>Stephen </a:t>
            </a:r>
            <a:r>
              <a:rPr lang="en-US" dirty="0" err="1"/>
              <a:t>flet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vënien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veprim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këtij</a:t>
            </a:r>
            <a:r>
              <a:rPr lang="en-US" dirty="0"/>
              <a:t> </a:t>
            </a:r>
            <a:r>
              <a:rPr lang="en-US" dirty="0" err="1"/>
              <a:t>parimi</a:t>
            </a:r>
            <a:r>
              <a:rPr lang="en-US" dirty="0"/>
              <a:t>.</a:t>
            </a:r>
            <a:endParaRPr dirty="0"/>
          </a:p>
        </p:txBody>
      </p:sp>
      <p:pic>
        <p:nvPicPr>
          <p:cNvPr id="283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79447" y="2821564"/>
            <a:ext cx="4219576" cy="381952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t>IV Key Principle</a:t>
            </a:r>
          </a:p>
        </p:txBody>
      </p:sp>
      <p:sp>
        <p:nvSpPr>
          <p:cNvPr id="286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"The ECI process, from initial contacts through transition, must be dynamic and individualized in order to reflect the family's preferences, learning styles, and cultural beliefs."</a:t>
            </a:r>
          </a:p>
          <a:p>
            <a:pPr marL="0" indent="0">
              <a:buSzTx/>
              <a:buNone/>
            </a:pPr>
            <a:endParaRPr/>
          </a:p>
          <a:p>
            <a:pPr marL="0" indent="0">
              <a:buSzTx/>
              <a:buNone/>
            </a:pPr>
            <a:r>
              <a:t>Families should be active participants.</a:t>
            </a:r>
          </a:p>
          <a:p>
            <a:pPr marL="0" indent="0">
              <a:buSzTx/>
              <a:buNone/>
            </a:pPr>
            <a:r>
              <a:t>IFSP should be fluid...revised</a:t>
            </a:r>
          </a:p>
        </p:txBody>
      </p:sp>
      <p:pic>
        <p:nvPicPr>
          <p:cNvPr id="287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098414" y="3838719"/>
            <a:ext cx="3476626" cy="252412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lang="en-US" dirty="0" err="1"/>
              <a:t>Parimi</a:t>
            </a:r>
            <a:r>
              <a:rPr lang="en-US" dirty="0"/>
              <a:t> </a:t>
            </a:r>
            <a:r>
              <a:rPr lang="en-US" dirty="0" err="1"/>
              <a:t>kryesor</a:t>
            </a:r>
            <a:r>
              <a:rPr lang="en-US" dirty="0"/>
              <a:t> IV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praktikë</a:t>
            </a:r>
            <a:endParaRPr dirty="0"/>
          </a:p>
        </p:txBody>
      </p:sp>
      <p:pic>
        <p:nvPicPr>
          <p:cNvPr id="290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7722" y="2202728"/>
            <a:ext cx="3544805" cy="4281201"/>
          </a:xfrm>
          <a:prstGeom prst="rect">
            <a:avLst/>
          </a:prstGeom>
          <a:ln w="12700">
            <a:miter lim="400000"/>
          </a:ln>
        </p:spPr>
      </p:pic>
      <p:sp>
        <p:nvSpPr>
          <p:cNvPr id="291" name="TextBox 4"/>
          <p:cNvSpPr txBox="1"/>
          <p:nvPr/>
        </p:nvSpPr>
        <p:spPr>
          <a:xfrm>
            <a:off x="4469937" y="2410690"/>
            <a:ext cx="7025035" cy="31393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n-US" dirty="0" err="1"/>
              <a:t>Praktikuesi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ECI-</a:t>
            </a:r>
            <a:r>
              <a:rPr lang="en-US" dirty="0" err="1"/>
              <a:t>së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zbaton</a:t>
            </a:r>
            <a:r>
              <a:rPr lang="en-US" dirty="0"/>
              <a:t> </a:t>
            </a:r>
            <a:r>
              <a:rPr lang="en-US" dirty="0" err="1"/>
              <a:t>këtë</a:t>
            </a:r>
            <a:r>
              <a:rPr lang="en-US" dirty="0"/>
              <a:t> </a:t>
            </a:r>
            <a:r>
              <a:rPr lang="en-US" dirty="0" err="1"/>
              <a:t>parim</a:t>
            </a:r>
            <a:r>
              <a:rPr lang="en-US" dirty="0"/>
              <a:t> do </a:t>
            </a:r>
            <a:r>
              <a:rPr lang="en-US" dirty="0" err="1"/>
              <a:t>të</a:t>
            </a:r>
            <a:r>
              <a:rPr lang="en-US" dirty="0"/>
              <a:t>:</a:t>
            </a:r>
          </a:p>
          <a:p>
            <a:pPr>
              <a:buSzPct val="100000"/>
              <a:defRPr>
                <a:solidFill>
                  <a:srgbClr val="FFFFFF"/>
                </a:solidFill>
              </a:defRPr>
            </a:pPr>
            <a:endParaRPr lang="en-US" dirty="0"/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n-US" dirty="0" err="1"/>
              <a:t>Trajton</a:t>
            </a:r>
            <a:r>
              <a:rPr lang="en-US" dirty="0"/>
              <a:t> </a:t>
            </a:r>
            <a:r>
              <a:rPr lang="en-US" dirty="0" err="1"/>
              <a:t>prioritetet</a:t>
            </a:r>
            <a:r>
              <a:rPr lang="en-US" dirty="0"/>
              <a:t> e </a:t>
            </a:r>
            <a:r>
              <a:rPr lang="en-US" dirty="0" err="1"/>
              <a:t>secilës</a:t>
            </a:r>
            <a:r>
              <a:rPr lang="en-US" dirty="0"/>
              <a:t> </a:t>
            </a:r>
            <a:r>
              <a:rPr lang="en-US" dirty="0" err="1"/>
              <a:t>familje</a:t>
            </a:r>
            <a:r>
              <a:rPr lang="en-US" dirty="0"/>
              <a:t> </a:t>
            </a:r>
            <a:r>
              <a:rPr lang="en-US" dirty="0" err="1"/>
              <a:t>gjatë</a:t>
            </a:r>
            <a:r>
              <a:rPr lang="en-US" dirty="0"/>
              <a:t> </a:t>
            </a:r>
            <a:r>
              <a:rPr lang="en-US" dirty="0" err="1"/>
              <a:t>vlerësimeve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vlerësimeve</a:t>
            </a:r>
            <a:r>
              <a:rPr lang="en-US" dirty="0"/>
              <a:t>;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n-US" dirty="0"/>
              <a:t>Ai </a:t>
            </a:r>
            <a:r>
              <a:rPr lang="en-US" dirty="0" err="1"/>
              <a:t>përgatiti</a:t>
            </a:r>
            <a:r>
              <a:rPr lang="en-US" dirty="0"/>
              <a:t> </a:t>
            </a:r>
            <a:r>
              <a:rPr lang="en-US" dirty="0" err="1"/>
              <a:t>familjen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marrë</a:t>
            </a:r>
            <a:r>
              <a:rPr lang="en-US" dirty="0"/>
              <a:t> </a:t>
            </a:r>
            <a:r>
              <a:rPr lang="en-US" dirty="0" err="1"/>
              <a:t>pjesë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mbledhjet</a:t>
            </a:r>
            <a:r>
              <a:rPr lang="en-US" dirty="0"/>
              <a:t> e ISPU-</a:t>
            </a:r>
            <a:r>
              <a:rPr lang="en-US" dirty="0" err="1"/>
              <a:t>së</a:t>
            </a:r>
            <a:r>
              <a:rPr lang="en-US" dirty="0"/>
              <a:t>;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n-US" dirty="0" err="1"/>
              <a:t>Jini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gatshëm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bashkëpunim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do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rezultojë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shërbime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përshtatshme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çdo</a:t>
            </a:r>
            <a:r>
              <a:rPr lang="en-US" dirty="0"/>
              <a:t> </a:t>
            </a:r>
            <a:r>
              <a:rPr lang="en-US" dirty="0" err="1"/>
              <a:t>familje</a:t>
            </a:r>
            <a:r>
              <a:rPr lang="en-US" dirty="0"/>
              <a:t>;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n-US" dirty="0" err="1"/>
              <a:t>Trajton</a:t>
            </a:r>
            <a:r>
              <a:rPr lang="en-US" dirty="0"/>
              <a:t> </a:t>
            </a:r>
            <a:r>
              <a:rPr lang="en-US" dirty="0" err="1"/>
              <a:t>çdo</a:t>
            </a:r>
            <a:r>
              <a:rPr lang="en-US" dirty="0"/>
              <a:t> </a:t>
            </a:r>
            <a:r>
              <a:rPr lang="en-US" dirty="0" err="1"/>
              <a:t>anëtar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familjes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student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rritur</a:t>
            </a:r>
            <a:r>
              <a:rPr lang="en-US" dirty="0"/>
              <a:t> </a:t>
            </a:r>
            <a:r>
              <a:rPr lang="en-US" dirty="0" err="1"/>
              <a:t>unik</a:t>
            </a:r>
            <a:r>
              <a:rPr lang="en-US" dirty="0"/>
              <a:t>;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n-US" dirty="0" err="1"/>
              <a:t>Njeh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do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bëjë</a:t>
            </a:r>
            <a:r>
              <a:rPr lang="en-US" dirty="0"/>
              <a:t> </a:t>
            </a:r>
            <a:r>
              <a:rPr lang="en-US" dirty="0" err="1"/>
              <a:t>ndryshime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ISPU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herë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jetë</a:t>
            </a:r>
            <a:r>
              <a:rPr lang="en-US" dirty="0"/>
              <a:t> e </a:t>
            </a:r>
            <a:r>
              <a:rPr lang="en-US" dirty="0" err="1"/>
              <a:t>nevojshme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reflektuar</a:t>
            </a:r>
            <a:r>
              <a:rPr lang="en-US" dirty="0"/>
              <a:t> </a:t>
            </a:r>
            <a:r>
              <a:rPr lang="en-US" dirty="0" err="1"/>
              <a:t>ndryshimet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nevojat</a:t>
            </a:r>
            <a:r>
              <a:rPr lang="en-US" dirty="0"/>
              <a:t>, </a:t>
            </a:r>
            <a:r>
              <a:rPr lang="en-US" dirty="0" err="1"/>
              <a:t>prioritetet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stilin</a:t>
            </a:r>
            <a:r>
              <a:rPr lang="en-US" dirty="0"/>
              <a:t> e </a:t>
            </a:r>
            <a:r>
              <a:rPr lang="en-US" dirty="0" err="1"/>
              <a:t>jetesës</a:t>
            </a:r>
            <a:r>
              <a:rPr lang="en-US" dirty="0"/>
              <a:t> </a:t>
            </a:r>
            <a:r>
              <a:rPr lang="en-US" dirty="0" err="1"/>
              <a:t>së</a:t>
            </a:r>
            <a:r>
              <a:rPr lang="en-US" dirty="0"/>
              <a:t> </a:t>
            </a:r>
            <a:r>
              <a:rPr lang="en-US" dirty="0" err="1"/>
              <a:t>fëmijës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familjes</a:t>
            </a:r>
            <a:r>
              <a:rPr lang="en-US" dirty="0"/>
              <a:t>.</a:t>
            </a:r>
            <a:endParaRPr dirty="0"/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lang="en-US" dirty="0" err="1"/>
              <a:t>Parimi</a:t>
            </a:r>
            <a:r>
              <a:rPr lang="en-US" dirty="0"/>
              <a:t> </a:t>
            </a:r>
            <a:r>
              <a:rPr lang="en-US" dirty="0" err="1"/>
              <a:t>kryesor</a:t>
            </a:r>
            <a:r>
              <a:rPr lang="en-US" dirty="0"/>
              <a:t> IV: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mësuarit</a:t>
            </a:r>
            <a:r>
              <a:rPr lang="en-US" dirty="0"/>
              <a:t> duke </a:t>
            </a:r>
            <a:r>
              <a:rPr lang="en-US" dirty="0" err="1"/>
              <a:t>bërë</a:t>
            </a:r>
            <a:endParaRPr dirty="0"/>
          </a:p>
        </p:txBody>
      </p:sp>
      <p:sp>
        <p:nvSpPr>
          <p:cNvPr id="294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Dëgjo</a:t>
            </a:r>
            <a:r>
              <a:rPr lang="en-US" dirty="0"/>
              <a:t> </a:t>
            </a:r>
            <a:r>
              <a:rPr lang="en-US" dirty="0" err="1"/>
              <a:t>Lindën</a:t>
            </a:r>
            <a:r>
              <a:rPr lang="en-US" dirty="0"/>
              <a:t>, </a:t>
            </a:r>
            <a:r>
              <a:rPr lang="en-US" dirty="0" err="1"/>
              <a:t>administratore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programit</a:t>
            </a:r>
            <a:r>
              <a:rPr lang="en-US" dirty="0"/>
              <a:t>,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ndajë</a:t>
            </a:r>
            <a:r>
              <a:rPr lang="en-US" dirty="0"/>
              <a:t> </a:t>
            </a:r>
            <a:r>
              <a:rPr lang="en-US" dirty="0" err="1"/>
              <a:t>përvojën</a:t>
            </a:r>
            <a:r>
              <a:rPr lang="en-US" dirty="0"/>
              <a:t> e </a:t>
            </a:r>
            <a:r>
              <a:rPr lang="en-US" dirty="0" err="1"/>
              <a:t>saj</a:t>
            </a:r>
            <a:r>
              <a:rPr lang="en-US" dirty="0"/>
              <a:t>.</a:t>
            </a:r>
            <a:endParaRPr dirty="0"/>
          </a:p>
        </p:txBody>
      </p:sp>
      <p:pic>
        <p:nvPicPr>
          <p:cNvPr id="295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357850" y="3068636"/>
            <a:ext cx="3331420" cy="36462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lang="en-US" dirty="0"/>
              <a:t>V </a:t>
            </a:r>
            <a:r>
              <a:rPr lang="en-US" dirty="0" err="1"/>
              <a:t>Parimi</a:t>
            </a:r>
            <a:r>
              <a:rPr lang="en-US" dirty="0"/>
              <a:t> </a:t>
            </a:r>
            <a:r>
              <a:rPr lang="en-US" dirty="0" err="1"/>
              <a:t>kryesor</a:t>
            </a:r>
            <a:endParaRPr dirty="0"/>
          </a:p>
        </p:txBody>
      </p:sp>
      <p:sp>
        <p:nvSpPr>
          <p:cNvPr id="298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>
            <a:lvl1pPr marL="0" indent="0">
              <a:buSzTx/>
              <a:buNone/>
            </a:lvl1pPr>
          </a:lstStyle>
          <a:p>
            <a:r>
              <a:rPr lang="en-US" dirty="0"/>
              <a:t>"</a:t>
            </a:r>
            <a:r>
              <a:rPr lang="en-US" dirty="0" err="1"/>
              <a:t>Rezultatet</a:t>
            </a:r>
            <a:r>
              <a:rPr lang="en-US" dirty="0"/>
              <a:t> e IFSP </a:t>
            </a:r>
            <a:r>
              <a:rPr lang="en-US" dirty="0" err="1"/>
              <a:t>duhet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jenë</a:t>
            </a:r>
            <a:r>
              <a:rPr lang="en-US" dirty="0"/>
              <a:t> </a:t>
            </a:r>
            <a:r>
              <a:rPr lang="en-US" dirty="0" err="1"/>
              <a:t>funksionale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bazuara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nevojat</a:t>
            </a:r>
            <a:r>
              <a:rPr lang="en-US" dirty="0"/>
              <a:t> e </a:t>
            </a:r>
            <a:r>
              <a:rPr lang="en-US" dirty="0" err="1"/>
              <a:t>fëmijëve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familjeve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prioritetet</a:t>
            </a:r>
            <a:r>
              <a:rPr lang="en-US" dirty="0"/>
              <a:t> e </a:t>
            </a:r>
            <a:r>
              <a:rPr lang="en-US" dirty="0" err="1"/>
              <a:t>identifikuara</a:t>
            </a:r>
            <a:r>
              <a:rPr lang="en-US" dirty="0"/>
              <a:t> </a:t>
            </a:r>
            <a:r>
              <a:rPr lang="en-US" dirty="0" err="1"/>
              <a:t>nga</a:t>
            </a:r>
            <a:r>
              <a:rPr lang="en-US" dirty="0"/>
              <a:t> </a:t>
            </a:r>
            <a:r>
              <a:rPr lang="en-US" dirty="0" err="1"/>
              <a:t>familja</a:t>
            </a:r>
            <a:r>
              <a:rPr lang="en-US" dirty="0"/>
              <a:t>."</a:t>
            </a:r>
            <a:endParaRPr dirty="0"/>
          </a:p>
        </p:txBody>
      </p:sp>
      <p:pic>
        <p:nvPicPr>
          <p:cNvPr id="299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582861" y="3626282"/>
            <a:ext cx="6010276" cy="252412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lang="en-US" dirty="0" err="1"/>
              <a:t>Parimi</a:t>
            </a:r>
            <a:r>
              <a:rPr lang="en-US" dirty="0"/>
              <a:t> </a:t>
            </a:r>
            <a:r>
              <a:rPr lang="en-US" dirty="0" err="1"/>
              <a:t>kryesor</a:t>
            </a:r>
            <a:r>
              <a:rPr lang="en-US" dirty="0"/>
              <a:t> V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praktikë</a:t>
            </a:r>
            <a:endParaRPr dirty="0"/>
          </a:p>
        </p:txBody>
      </p:sp>
      <p:pic>
        <p:nvPicPr>
          <p:cNvPr id="302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4006" y="2861685"/>
            <a:ext cx="4345949" cy="2855624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TextBox 2"/>
          <p:cNvSpPr txBox="1"/>
          <p:nvPr/>
        </p:nvSpPr>
        <p:spPr>
          <a:xfrm>
            <a:off x="4848629" y="2225963"/>
            <a:ext cx="6992851" cy="3825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n-US" dirty="0" err="1"/>
              <a:t>Praktikuesi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ECI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zbaton</a:t>
            </a:r>
            <a:r>
              <a:rPr lang="en-US" dirty="0"/>
              <a:t> </a:t>
            </a:r>
            <a:r>
              <a:rPr lang="en-US" dirty="0" err="1"/>
              <a:t>këtë</a:t>
            </a:r>
            <a:r>
              <a:rPr lang="en-US" dirty="0"/>
              <a:t> </a:t>
            </a:r>
            <a:r>
              <a:rPr lang="en-US" dirty="0" err="1"/>
              <a:t>parim</a:t>
            </a:r>
            <a:r>
              <a:rPr lang="en-US" dirty="0"/>
              <a:t> do </a:t>
            </a:r>
            <a:r>
              <a:rPr lang="en-US" dirty="0" err="1"/>
              <a:t>të</a:t>
            </a:r>
            <a:r>
              <a:rPr lang="en-US" dirty="0"/>
              <a:t>: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endParaRPr lang="en-US" dirty="0"/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n-US" dirty="0" err="1"/>
              <a:t>Shkruan</a:t>
            </a:r>
            <a:r>
              <a:rPr lang="en-US" dirty="0"/>
              <a:t> </a:t>
            </a:r>
            <a:r>
              <a:rPr lang="en-US" dirty="0" err="1"/>
              <a:t>qëllimet</a:t>
            </a:r>
            <a:r>
              <a:rPr lang="en-US" dirty="0"/>
              <a:t> e IFSP </a:t>
            </a:r>
            <a:r>
              <a:rPr lang="en-US" dirty="0" err="1"/>
              <a:t>bazuar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shqetësimet</a:t>
            </a:r>
            <a:r>
              <a:rPr lang="en-US" dirty="0"/>
              <a:t>, </a:t>
            </a:r>
            <a:r>
              <a:rPr lang="en-US" dirty="0" err="1"/>
              <a:t>burimet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prioritetet</a:t>
            </a:r>
            <a:r>
              <a:rPr lang="en-US" dirty="0"/>
              <a:t> e </a:t>
            </a:r>
            <a:r>
              <a:rPr lang="en-US" dirty="0" err="1"/>
              <a:t>familjes</a:t>
            </a:r>
            <a:r>
              <a:rPr lang="en-US" dirty="0"/>
              <a:t>;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n-US" dirty="0" err="1"/>
              <a:t>Dëgjon</a:t>
            </a:r>
            <a:r>
              <a:rPr lang="en-US" dirty="0"/>
              <a:t> </a:t>
            </a:r>
            <a:r>
              <a:rPr lang="en-US" dirty="0" err="1"/>
              <a:t>familjet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do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besojë</a:t>
            </a:r>
            <a:r>
              <a:rPr lang="en-US" dirty="0"/>
              <a:t> </a:t>
            </a:r>
            <a:r>
              <a:rPr lang="en-US" dirty="0" err="1"/>
              <a:t>atë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ata</a:t>
            </a:r>
            <a:r>
              <a:rPr lang="en-US" dirty="0"/>
              <a:t> </a:t>
            </a:r>
            <a:r>
              <a:rPr lang="en-US" dirty="0" err="1"/>
              <a:t>thonë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lidhje</a:t>
            </a:r>
            <a:r>
              <a:rPr lang="en-US" dirty="0"/>
              <a:t> me </a:t>
            </a:r>
            <a:r>
              <a:rPr lang="en-US" dirty="0" err="1"/>
              <a:t>prioritetet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nevojat</a:t>
            </a:r>
            <a:r>
              <a:rPr lang="en-US" dirty="0"/>
              <a:t> e </a:t>
            </a:r>
            <a:r>
              <a:rPr lang="en-US" dirty="0" err="1"/>
              <a:t>tyre</a:t>
            </a:r>
            <a:r>
              <a:rPr lang="en-US" dirty="0"/>
              <a:t>;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n-US" dirty="0" err="1"/>
              <a:t>Shkruan</a:t>
            </a:r>
            <a:r>
              <a:rPr lang="en-US" dirty="0"/>
              <a:t> </a:t>
            </a:r>
            <a:r>
              <a:rPr lang="en-US" dirty="0" err="1"/>
              <a:t>synime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integruara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fokusohen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pjesëmarrjen</a:t>
            </a:r>
            <a:r>
              <a:rPr lang="en-US" dirty="0"/>
              <a:t> e </a:t>
            </a:r>
            <a:r>
              <a:rPr lang="en-US" dirty="0" err="1"/>
              <a:t>fëmijëve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aktivitetet</a:t>
            </a:r>
            <a:r>
              <a:rPr lang="en-US" dirty="0"/>
              <a:t> e </a:t>
            </a:r>
            <a:r>
              <a:rPr lang="en-US" dirty="0" err="1"/>
              <a:t>komunitetit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familjes</a:t>
            </a:r>
            <a:r>
              <a:rPr lang="en-US" dirty="0"/>
              <a:t>;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n-US" dirty="0" err="1"/>
              <a:t>Shkruan</a:t>
            </a:r>
            <a:r>
              <a:rPr lang="en-US" dirty="0"/>
              <a:t> </a:t>
            </a:r>
            <a:r>
              <a:rPr lang="en-US" dirty="0" err="1"/>
              <a:t>synime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bazohen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motivimet</a:t>
            </a:r>
            <a:r>
              <a:rPr lang="en-US" dirty="0"/>
              <a:t> </a:t>
            </a:r>
            <a:r>
              <a:rPr lang="en-US" dirty="0" err="1"/>
              <a:t>natyrore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fëmijëve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mësuar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bërë</a:t>
            </a:r>
            <a:r>
              <a:rPr lang="en-US" dirty="0"/>
              <a:t>,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kombinuara</a:t>
            </a:r>
            <a:r>
              <a:rPr lang="en-US" dirty="0"/>
              <a:t> me </a:t>
            </a:r>
            <a:r>
              <a:rPr lang="en-US" dirty="0" err="1"/>
              <a:t>prioritetet</a:t>
            </a:r>
            <a:r>
              <a:rPr lang="en-US" dirty="0"/>
              <a:t> e </a:t>
            </a:r>
            <a:r>
              <a:rPr lang="en-US" dirty="0" err="1"/>
              <a:t>familjes</a:t>
            </a:r>
            <a:r>
              <a:rPr lang="en-US" dirty="0"/>
              <a:t>; </a:t>
            </a:r>
            <a:r>
              <a:rPr lang="en-US" dirty="0" err="1"/>
              <a:t>dhe</a:t>
            </a:r>
            <a:endParaRPr lang="en-US" dirty="0"/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n-US" dirty="0"/>
              <a:t>Ai </a:t>
            </a:r>
            <a:r>
              <a:rPr lang="en-US" dirty="0" err="1"/>
              <a:t>përforcon</a:t>
            </a:r>
            <a:r>
              <a:rPr lang="en-US" dirty="0"/>
              <a:t> </a:t>
            </a:r>
            <a:r>
              <a:rPr lang="en-US" dirty="0" err="1"/>
              <a:t>rutinat</a:t>
            </a:r>
            <a:r>
              <a:rPr lang="en-US" dirty="0"/>
              <a:t> e </a:t>
            </a:r>
            <a:r>
              <a:rPr lang="en-US" dirty="0" err="1"/>
              <a:t>natyrshme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do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inkurajojë</a:t>
            </a:r>
            <a:r>
              <a:rPr lang="en-US" dirty="0"/>
              <a:t> </a:t>
            </a:r>
            <a:r>
              <a:rPr lang="en-US" dirty="0" err="1"/>
              <a:t>mundësitë</a:t>
            </a:r>
            <a:r>
              <a:rPr lang="en-US" dirty="0"/>
              <a:t> e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mësuarit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kënaqësinë</a:t>
            </a:r>
            <a:r>
              <a:rPr lang="en-US" dirty="0"/>
              <a:t>.</a:t>
            </a:r>
            <a:endParaRPr dirty="0"/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lang="en-US" dirty="0" err="1"/>
              <a:t>Parimi</a:t>
            </a:r>
            <a:r>
              <a:rPr lang="en-US" dirty="0"/>
              <a:t> </a:t>
            </a:r>
            <a:r>
              <a:rPr lang="en-US" dirty="0" err="1"/>
              <a:t>kryesor</a:t>
            </a:r>
            <a:r>
              <a:rPr lang="en-US" dirty="0"/>
              <a:t> V: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mësuarit</a:t>
            </a:r>
            <a:r>
              <a:rPr lang="en-US" dirty="0"/>
              <a:t> duke </a:t>
            </a:r>
            <a:r>
              <a:rPr lang="en-US" dirty="0" err="1"/>
              <a:t>bërë</a:t>
            </a:r>
            <a:endParaRPr dirty="0"/>
          </a:p>
        </p:txBody>
      </p:sp>
      <p:sp>
        <p:nvSpPr>
          <p:cNvPr id="306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r>
              <a:rPr lang="it-IT" dirty="0"/>
              <a:t>Dëgjoni nga Lee, Koordinatori i Burimeve Familjare, se si zbatohet ky parim.</a:t>
            </a:r>
            <a:endParaRPr dirty="0"/>
          </a:p>
        </p:txBody>
      </p:sp>
      <p:pic>
        <p:nvPicPr>
          <p:cNvPr id="307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571731" y="3127952"/>
            <a:ext cx="3699799" cy="349567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dirty="0"/>
              <a:t>ECI: </a:t>
            </a:r>
            <a:r>
              <a:rPr lang="en-US" dirty="0" err="1"/>
              <a:t>Misioni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Parimet</a:t>
            </a:r>
            <a:r>
              <a:rPr lang="en-US" dirty="0"/>
              <a:t> </a:t>
            </a:r>
            <a:r>
              <a:rPr lang="en-US" dirty="0" err="1"/>
              <a:t>kryesore</a:t>
            </a:r>
            <a:endParaRPr dirty="0"/>
          </a:p>
        </p:txBody>
      </p:sp>
      <p:sp>
        <p:nvSpPr>
          <p:cNvPr id="241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096653"/>
            <a:ext cx="11049863" cy="4608947"/>
          </a:xfrm>
          <a:prstGeom prst="rect">
            <a:avLst/>
          </a:prstGeom>
        </p:spPr>
        <p:txBody>
          <a:bodyPr/>
          <a:lstStyle/>
          <a:p>
            <a:r>
              <a:rPr lang="it-IT" dirty="0"/>
              <a:t>Cili është misioni i programeve të RI</a:t>
            </a:r>
            <a:r>
              <a:rPr dirty="0" smtClean="0"/>
              <a:t>?</a:t>
            </a:r>
            <a:endParaRPr dirty="0"/>
          </a:p>
          <a:p>
            <a:r>
              <a:rPr lang="en-US" dirty="0" err="1"/>
              <a:t>Cilat</a:t>
            </a:r>
            <a:r>
              <a:rPr lang="en-US" dirty="0"/>
              <a:t> </a:t>
            </a:r>
            <a:r>
              <a:rPr lang="en-US" dirty="0" err="1"/>
              <a:t>janë</a:t>
            </a:r>
            <a:r>
              <a:rPr lang="en-US" dirty="0"/>
              <a:t> </a:t>
            </a:r>
            <a:r>
              <a:rPr lang="en-US" dirty="0" err="1"/>
              <a:t>parimet</a:t>
            </a:r>
            <a:r>
              <a:rPr lang="en-US" dirty="0"/>
              <a:t> </a:t>
            </a:r>
            <a:r>
              <a:rPr lang="en-US" dirty="0" err="1"/>
              <a:t>kryesore</a:t>
            </a:r>
            <a:r>
              <a:rPr lang="en-US" dirty="0"/>
              <a:t> </a:t>
            </a:r>
            <a:r>
              <a:rPr lang="en-US" dirty="0" err="1"/>
              <a:t>natyrore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ofrimin</a:t>
            </a:r>
            <a:r>
              <a:rPr lang="en-US" dirty="0"/>
              <a:t> e </a:t>
            </a:r>
            <a:r>
              <a:rPr lang="en-US" dirty="0" err="1"/>
              <a:t>shërbimeve</a:t>
            </a:r>
            <a:r>
              <a:rPr lang="en-US" dirty="0"/>
              <a:t> RI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mjedise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ndryshme</a:t>
            </a:r>
            <a:r>
              <a:rPr lang="en-US" dirty="0"/>
              <a:t>?</a:t>
            </a:r>
            <a:endParaRPr dirty="0"/>
          </a:p>
          <a:p>
            <a:endParaRPr dirty="0"/>
          </a:p>
          <a:p>
            <a:endParaRPr dirty="0"/>
          </a:p>
          <a:p>
            <a:endParaRPr dirty="0"/>
          </a:p>
          <a:p>
            <a:endParaRPr dirty="0"/>
          </a:p>
          <a:p>
            <a:r>
              <a:rPr lang="sv-SE" dirty="0"/>
              <a:t>Një draft version i </a:t>
            </a:r>
            <a:r>
              <a:rPr lang="sv-SE" dirty="0" smtClean="0"/>
              <a:t>Misionit</a:t>
            </a:r>
          </a:p>
          <a:p>
            <a:r>
              <a:rPr lang="en-US" dirty="0" err="1"/>
              <a:t>Asistencë</a:t>
            </a:r>
            <a:r>
              <a:rPr lang="en-US" dirty="0"/>
              <a:t> </a:t>
            </a:r>
            <a:r>
              <a:rPr lang="en-US" dirty="0" err="1"/>
              <a:t>teknike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shërbime</a:t>
            </a:r>
            <a:r>
              <a:rPr lang="en-US" dirty="0"/>
              <a:t> </a:t>
            </a:r>
            <a:r>
              <a:rPr lang="en-US" dirty="0" err="1"/>
              <a:t>mbështetëse</a:t>
            </a:r>
            <a:r>
              <a:rPr lang="en-US" dirty="0"/>
              <a:t>.</a:t>
            </a:r>
            <a:endParaRPr dirty="0"/>
          </a:p>
        </p:txBody>
      </p:sp>
      <p:pic>
        <p:nvPicPr>
          <p:cNvPr id="242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45139" y="3378632"/>
            <a:ext cx="5591176" cy="180022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lang="en-US" dirty="0"/>
              <a:t>VI </a:t>
            </a:r>
            <a:r>
              <a:rPr lang="en-US" dirty="0" err="1"/>
              <a:t>Parimi</a:t>
            </a:r>
            <a:r>
              <a:rPr lang="en-US" dirty="0"/>
              <a:t> </a:t>
            </a:r>
            <a:r>
              <a:rPr lang="en-US" dirty="0" err="1"/>
              <a:t>kryesor</a:t>
            </a:r>
            <a:endParaRPr dirty="0"/>
          </a:p>
        </p:txBody>
      </p:sp>
      <p:sp>
        <p:nvSpPr>
          <p:cNvPr id="310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>
            <a:lvl1pPr marL="0" indent="0">
              <a:buSzTx/>
              <a:buNone/>
            </a:lvl1pPr>
          </a:lstStyle>
          <a:p>
            <a:r>
              <a:rPr lang="en-US" dirty="0"/>
              <a:t>"</a:t>
            </a:r>
            <a:r>
              <a:rPr lang="en-US" dirty="0" err="1"/>
              <a:t>Prioritetet</a:t>
            </a:r>
            <a:r>
              <a:rPr lang="en-US" dirty="0"/>
              <a:t>, </a:t>
            </a:r>
            <a:r>
              <a:rPr lang="en-US" dirty="0" err="1"/>
              <a:t>nevojat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interesat</a:t>
            </a:r>
            <a:r>
              <a:rPr lang="en-US" dirty="0"/>
              <a:t> e </a:t>
            </a:r>
            <a:r>
              <a:rPr lang="en-US" dirty="0" err="1"/>
              <a:t>familjes</a:t>
            </a:r>
            <a:r>
              <a:rPr lang="en-US" dirty="0"/>
              <a:t> </a:t>
            </a:r>
            <a:r>
              <a:rPr lang="en-US" dirty="0" err="1"/>
              <a:t>trajtohen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mënyrën</a:t>
            </a:r>
            <a:r>
              <a:rPr lang="en-US" dirty="0"/>
              <a:t> </a:t>
            </a:r>
            <a:r>
              <a:rPr lang="en-US" dirty="0" err="1"/>
              <a:t>më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përshtatshme</a:t>
            </a:r>
            <a:r>
              <a:rPr lang="en-US" dirty="0"/>
              <a:t> </a:t>
            </a:r>
            <a:r>
              <a:rPr lang="en-US" dirty="0" err="1"/>
              <a:t>nga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ofrues</a:t>
            </a:r>
            <a:r>
              <a:rPr lang="en-US" dirty="0"/>
              <a:t> </a:t>
            </a:r>
            <a:r>
              <a:rPr lang="en-US" dirty="0" err="1"/>
              <a:t>kryesor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përfaqëson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merr</a:t>
            </a:r>
            <a:r>
              <a:rPr lang="en-US" dirty="0"/>
              <a:t> </a:t>
            </a:r>
            <a:r>
              <a:rPr lang="en-US" dirty="0" err="1"/>
              <a:t>mbështetjen</a:t>
            </a:r>
            <a:r>
              <a:rPr lang="en-US" dirty="0"/>
              <a:t> e </a:t>
            </a:r>
            <a:r>
              <a:rPr lang="en-US" dirty="0" err="1"/>
              <a:t>ekipit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komunitetit</a:t>
            </a:r>
            <a:r>
              <a:rPr lang="en-US" dirty="0"/>
              <a:t>."</a:t>
            </a:r>
            <a:endParaRPr dirty="0"/>
          </a:p>
        </p:txBody>
      </p:sp>
      <p:pic>
        <p:nvPicPr>
          <p:cNvPr id="311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31912" y="3914771"/>
            <a:ext cx="8105776" cy="252412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lang="en-US" dirty="0" err="1"/>
              <a:t>Parimi</a:t>
            </a:r>
            <a:r>
              <a:rPr lang="en-US" dirty="0"/>
              <a:t> </a:t>
            </a:r>
            <a:r>
              <a:rPr lang="en-US" dirty="0" err="1"/>
              <a:t>kryesor</a:t>
            </a:r>
            <a:r>
              <a:rPr lang="en-US" dirty="0"/>
              <a:t> VI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praktikë</a:t>
            </a:r>
            <a:endParaRPr dirty="0"/>
          </a:p>
        </p:txBody>
      </p:sp>
      <p:pic>
        <p:nvPicPr>
          <p:cNvPr id="314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2358" y="2691678"/>
            <a:ext cx="4594652" cy="2748540"/>
          </a:xfrm>
          <a:prstGeom prst="rect">
            <a:avLst/>
          </a:prstGeom>
          <a:ln w="12700">
            <a:miter lim="400000"/>
          </a:ln>
        </p:spPr>
      </p:pic>
      <p:sp>
        <p:nvSpPr>
          <p:cNvPr id="315" name="TextBox 2"/>
          <p:cNvSpPr txBox="1"/>
          <p:nvPr/>
        </p:nvSpPr>
        <p:spPr>
          <a:xfrm>
            <a:off x="4996410" y="2355271"/>
            <a:ext cx="6882013" cy="3416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solidFill>
                  <a:srgbClr val="FFFFFF"/>
                </a:solidFill>
              </a:defRPr>
            </a:pPr>
            <a:r>
              <a:rPr lang="en-US" dirty="0" err="1"/>
              <a:t>Praktikuesit</a:t>
            </a:r>
            <a:r>
              <a:rPr lang="en-US" dirty="0"/>
              <a:t> ECI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zbatojnë</a:t>
            </a:r>
            <a:r>
              <a:rPr lang="en-US" dirty="0"/>
              <a:t> </a:t>
            </a:r>
            <a:r>
              <a:rPr lang="en-US" dirty="0" err="1"/>
              <a:t>këtë</a:t>
            </a:r>
            <a:r>
              <a:rPr lang="en-US" dirty="0"/>
              <a:t> </a:t>
            </a:r>
            <a:r>
              <a:rPr lang="en-US" dirty="0" err="1"/>
              <a:t>parim</a:t>
            </a:r>
            <a:r>
              <a:rPr lang="en-US" dirty="0"/>
              <a:t> do </a:t>
            </a:r>
            <a:r>
              <a:rPr lang="en-US" dirty="0" err="1"/>
              <a:t>të</a:t>
            </a:r>
            <a:r>
              <a:rPr lang="en-US" dirty="0"/>
              <a:t>:</a:t>
            </a:r>
          </a:p>
          <a:p>
            <a:pPr>
              <a:defRPr>
                <a:solidFill>
                  <a:srgbClr val="FFFFFF"/>
                </a:solidFill>
              </a:defRPr>
            </a:pPr>
            <a:endParaRPr lang="en-US" dirty="0"/>
          </a:p>
          <a:p>
            <a:pPr>
              <a:defRPr>
                <a:solidFill>
                  <a:srgbClr val="FFFFFF"/>
                </a:solidFill>
              </a:defRPr>
            </a:pPr>
            <a:r>
              <a:rPr lang="en-US" dirty="0" err="1"/>
              <a:t>Përdorni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ofrues</a:t>
            </a:r>
            <a:r>
              <a:rPr lang="en-US" dirty="0"/>
              <a:t> </a:t>
            </a:r>
            <a:r>
              <a:rPr lang="en-US" dirty="0" err="1"/>
              <a:t>kryesor</a:t>
            </a:r>
            <a:r>
              <a:rPr lang="en-US" dirty="0"/>
              <a:t>, me </a:t>
            </a:r>
            <a:r>
              <a:rPr lang="en-US" dirty="0" err="1"/>
              <a:t>mbështetjen</a:t>
            </a:r>
            <a:r>
              <a:rPr lang="en-US" dirty="0"/>
              <a:t> e </a:t>
            </a:r>
            <a:r>
              <a:rPr lang="en-US" dirty="0" err="1"/>
              <a:t>ekipit</a:t>
            </a:r>
            <a:r>
              <a:rPr lang="en-US" dirty="0"/>
              <a:t>,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mbajtur</a:t>
            </a:r>
            <a:r>
              <a:rPr lang="en-US" dirty="0"/>
              <a:t> </a:t>
            </a:r>
            <a:r>
              <a:rPr lang="en-US" dirty="0" err="1"/>
              <a:t>fokusin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atë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nevojitet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arritur</a:t>
            </a:r>
            <a:r>
              <a:rPr lang="en-US" dirty="0"/>
              <a:t> </a:t>
            </a:r>
            <a:r>
              <a:rPr lang="en-US" dirty="0" err="1"/>
              <a:t>qëllimet</a:t>
            </a:r>
            <a:r>
              <a:rPr lang="en-US" dirty="0"/>
              <a:t> </a:t>
            </a:r>
            <a:r>
              <a:rPr lang="en-US" dirty="0" err="1"/>
              <a:t>funksionale</a:t>
            </a:r>
            <a:r>
              <a:rPr lang="en-US" dirty="0"/>
              <a:t>;</a:t>
            </a:r>
          </a:p>
          <a:p>
            <a:pPr>
              <a:defRPr>
                <a:solidFill>
                  <a:srgbClr val="FFFFFF"/>
                </a:solidFill>
              </a:defRPr>
            </a:pPr>
            <a:r>
              <a:rPr lang="en-US" dirty="0" err="1"/>
              <a:t>Ndërtoni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ekip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secilën</a:t>
            </a:r>
            <a:r>
              <a:rPr lang="en-US" dirty="0"/>
              <a:t> </a:t>
            </a:r>
            <a:r>
              <a:rPr lang="en-US" dirty="0" err="1"/>
              <a:t>familje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përfshin</a:t>
            </a:r>
            <a:r>
              <a:rPr lang="en-US" dirty="0"/>
              <a:t> </a:t>
            </a:r>
            <a:r>
              <a:rPr lang="en-US" dirty="0" err="1"/>
              <a:t>njerëz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rëndësishëm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familjen</a:t>
            </a:r>
            <a:r>
              <a:rPr lang="en-US" dirty="0"/>
              <a:t>,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praktikues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RI </a:t>
            </a:r>
            <a:r>
              <a:rPr lang="en-US" dirty="0" err="1"/>
              <a:t>nga</a:t>
            </a:r>
            <a:r>
              <a:rPr lang="en-US" dirty="0"/>
              <a:t> </a:t>
            </a:r>
            <a:r>
              <a:rPr lang="en-US" dirty="0" err="1"/>
              <a:t>disiplina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ndryshme</a:t>
            </a:r>
            <a:r>
              <a:rPr lang="en-US" dirty="0"/>
              <a:t>;</a:t>
            </a:r>
          </a:p>
          <a:p>
            <a:pPr>
              <a:defRPr>
                <a:solidFill>
                  <a:srgbClr val="FFFFFF"/>
                </a:solidFill>
              </a:defRPr>
            </a:pPr>
            <a:r>
              <a:rPr lang="en-US" dirty="0" err="1"/>
              <a:t>Planifikoni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regjistroni</a:t>
            </a:r>
            <a:r>
              <a:rPr lang="en-US" dirty="0"/>
              <a:t> </a:t>
            </a:r>
            <a:r>
              <a:rPr lang="en-US" dirty="0" err="1"/>
              <a:t>konsultimet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vizitat</a:t>
            </a:r>
            <a:r>
              <a:rPr lang="en-US" dirty="0"/>
              <a:t> me </a:t>
            </a:r>
            <a:r>
              <a:rPr lang="en-US" dirty="0" err="1"/>
              <a:t>anëtarët</a:t>
            </a:r>
            <a:r>
              <a:rPr lang="en-US" dirty="0"/>
              <a:t> e </a:t>
            </a:r>
            <a:r>
              <a:rPr lang="en-US" dirty="0" err="1"/>
              <a:t>tjerë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ekipit</a:t>
            </a:r>
            <a:r>
              <a:rPr lang="en-US" dirty="0"/>
              <a:t>; </a:t>
            </a:r>
            <a:r>
              <a:rPr lang="en-US" dirty="0" err="1"/>
              <a:t>dhe</a:t>
            </a:r>
            <a:endParaRPr lang="en-US" dirty="0"/>
          </a:p>
          <a:p>
            <a:pPr>
              <a:defRPr>
                <a:solidFill>
                  <a:srgbClr val="FFFFFF"/>
                </a:solidFill>
              </a:defRPr>
            </a:pPr>
            <a:r>
              <a:rPr lang="en-US" dirty="0" err="1"/>
              <a:t>Gjeni</a:t>
            </a:r>
            <a:r>
              <a:rPr lang="en-US" dirty="0"/>
              <a:t> </a:t>
            </a:r>
            <a:r>
              <a:rPr lang="en-US" dirty="0" err="1"/>
              <a:t>kohë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anëtarët</a:t>
            </a:r>
            <a:r>
              <a:rPr lang="en-US" dirty="0"/>
              <a:t> e </a:t>
            </a:r>
            <a:r>
              <a:rPr lang="en-US" dirty="0" err="1"/>
              <a:t>ekipit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komunikojnë</a:t>
            </a:r>
            <a:r>
              <a:rPr lang="en-US" dirty="0"/>
              <a:t> </a:t>
            </a:r>
            <a:r>
              <a:rPr lang="en-US" dirty="0" err="1"/>
              <a:t>zyrtarisht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joformalisht</a:t>
            </a:r>
            <a:r>
              <a:rPr dirty="0" smtClean="0"/>
              <a:t>.</a:t>
            </a:r>
            <a:endParaRPr dirty="0"/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lang="en-US" dirty="0" err="1"/>
              <a:t>Parimi</a:t>
            </a:r>
            <a:r>
              <a:rPr lang="en-US" dirty="0"/>
              <a:t> </a:t>
            </a:r>
            <a:r>
              <a:rPr lang="en-US" dirty="0" err="1"/>
              <a:t>kryesor</a:t>
            </a:r>
            <a:r>
              <a:rPr lang="en-US" dirty="0"/>
              <a:t> VI: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mësuarit</a:t>
            </a:r>
            <a:r>
              <a:rPr lang="en-US" dirty="0"/>
              <a:t> duke </a:t>
            </a:r>
            <a:r>
              <a:rPr lang="en-US" dirty="0" err="1"/>
              <a:t>bërë</a:t>
            </a:r>
            <a:endParaRPr dirty="0"/>
          </a:p>
        </p:txBody>
      </p:sp>
      <p:sp>
        <p:nvSpPr>
          <p:cNvPr id="318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Dëgjo</a:t>
            </a:r>
            <a:r>
              <a:rPr lang="en-US" dirty="0"/>
              <a:t> Sherry, </a:t>
            </a:r>
            <a:r>
              <a:rPr lang="en-US" dirty="0" err="1"/>
              <a:t>prind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Dantes</a:t>
            </a:r>
            <a:r>
              <a:rPr lang="en-US" dirty="0"/>
              <a:t> 14-muajshe,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flasë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shërbimet</a:t>
            </a:r>
            <a:r>
              <a:rPr lang="en-US" dirty="0"/>
              <a:t> ECI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ofruara</a:t>
            </a:r>
            <a:r>
              <a:rPr lang="en-US" dirty="0"/>
              <a:t> </a:t>
            </a:r>
            <a:r>
              <a:rPr lang="en-US" dirty="0" err="1"/>
              <a:t>përmes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ofruesi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kujdesit</a:t>
            </a:r>
            <a:r>
              <a:rPr lang="en-US" dirty="0"/>
              <a:t> </a:t>
            </a:r>
            <a:r>
              <a:rPr lang="en-US" dirty="0" err="1"/>
              <a:t>parësor</a:t>
            </a:r>
            <a:r>
              <a:rPr lang="en-US" dirty="0"/>
              <a:t>.</a:t>
            </a:r>
            <a:endParaRPr dirty="0"/>
          </a:p>
        </p:txBody>
      </p:sp>
      <p:pic>
        <p:nvPicPr>
          <p:cNvPr id="319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559318" y="3116552"/>
            <a:ext cx="4101978" cy="363523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lang="en-US" dirty="0"/>
              <a:t>VII </a:t>
            </a:r>
            <a:r>
              <a:rPr lang="en-US" dirty="0" err="1"/>
              <a:t>Parimi</a:t>
            </a:r>
            <a:r>
              <a:rPr lang="en-US" dirty="0"/>
              <a:t> </a:t>
            </a:r>
            <a:r>
              <a:rPr lang="en-US" dirty="0" err="1"/>
              <a:t>kryesor</a:t>
            </a:r>
            <a:endParaRPr dirty="0"/>
          </a:p>
        </p:txBody>
      </p:sp>
      <p:sp>
        <p:nvSpPr>
          <p:cNvPr id="322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>
            <a:lvl1pPr marL="0" indent="0">
              <a:buSzTx/>
              <a:buNone/>
            </a:lvl1pPr>
          </a:lstStyle>
          <a:p>
            <a:r>
              <a:rPr lang="en-US" dirty="0"/>
              <a:t>"</a:t>
            </a:r>
            <a:r>
              <a:rPr lang="en-US" dirty="0" err="1"/>
              <a:t>Ndërhyrjet</a:t>
            </a:r>
            <a:r>
              <a:rPr lang="en-US" dirty="0"/>
              <a:t> me </a:t>
            </a:r>
            <a:r>
              <a:rPr lang="en-US" dirty="0" err="1"/>
              <a:t>fëmijët</a:t>
            </a:r>
            <a:r>
              <a:rPr lang="en-US" dirty="0"/>
              <a:t> e </a:t>
            </a:r>
            <a:r>
              <a:rPr lang="en-US" dirty="0" err="1"/>
              <a:t>vegjël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anëtarët</a:t>
            </a:r>
            <a:r>
              <a:rPr lang="en-US" dirty="0"/>
              <a:t> e </a:t>
            </a:r>
            <a:r>
              <a:rPr lang="en-US" dirty="0" err="1"/>
              <a:t>familjes</a:t>
            </a:r>
            <a:r>
              <a:rPr lang="en-US" dirty="0"/>
              <a:t> </a:t>
            </a:r>
            <a:r>
              <a:rPr lang="en-US" dirty="0" err="1"/>
              <a:t>duhet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bazohen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parime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qarta</a:t>
            </a:r>
            <a:r>
              <a:rPr lang="en-US" dirty="0"/>
              <a:t>, </a:t>
            </a:r>
            <a:r>
              <a:rPr lang="en-US" dirty="0" err="1"/>
              <a:t>praktika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vërtetuara</a:t>
            </a:r>
            <a:r>
              <a:rPr lang="en-US" dirty="0"/>
              <a:t>, </a:t>
            </a:r>
            <a:r>
              <a:rPr lang="en-US" dirty="0" err="1"/>
              <a:t>kërkime</a:t>
            </a:r>
            <a:r>
              <a:rPr lang="en-US" dirty="0"/>
              <a:t> </a:t>
            </a:r>
            <a:r>
              <a:rPr lang="en-US" dirty="0" err="1"/>
              <a:t>më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mira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dispozicion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ligjet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rregulloret</a:t>
            </a:r>
            <a:r>
              <a:rPr lang="en-US" dirty="0"/>
              <a:t> </a:t>
            </a:r>
            <a:r>
              <a:rPr lang="en-US" dirty="0" err="1"/>
              <a:t>përkatëse</a:t>
            </a:r>
            <a:r>
              <a:rPr lang="en-US" dirty="0"/>
              <a:t>."</a:t>
            </a:r>
            <a:endParaRPr dirty="0"/>
          </a:p>
        </p:txBody>
      </p:sp>
      <p:pic>
        <p:nvPicPr>
          <p:cNvPr id="323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15195" y="3826595"/>
            <a:ext cx="7591426" cy="271462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lang="en-US" dirty="0" err="1"/>
              <a:t>Parimi</a:t>
            </a:r>
            <a:r>
              <a:rPr lang="en-US" dirty="0"/>
              <a:t> </a:t>
            </a:r>
            <a:r>
              <a:rPr lang="en-US" dirty="0" err="1"/>
              <a:t>kryesor</a:t>
            </a:r>
            <a:r>
              <a:rPr lang="en-US" dirty="0"/>
              <a:t> VII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praktikë</a:t>
            </a:r>
            <a:endParaRPr dirty="0"/>
          </a:p>
        </p:txBody>
      </p:sp>
      <p:pic>
        <p:nvPicPr>
          <p:cNvPr id="326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9575" y="3358427"/>
            <a:ext cx="4825723" cy="1887828"/>
          </a:xfrm>
          <a:prstGeom prst="rect">
            <a:avLst/>
          </a:prstGeom>
          <a:ln w="12700">
            <a:miter lim="400000"/>
          </a:ln>
        </p:spPr>
      </p:pic>
      <p:sp>
        <p:nvSpPr>
          <p:cNvPr id="327" name="TextBox 2"/>
          <p:cNvSpPr txBox="1"/>
          <p:nvPr/>
        </p:nvSpPr>
        <p:spPr>
          <a:xfrm>
            <a:off x="5190374" y="2299854"/>
            <a:ext cx="6632632" cy="31393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n-US" dirty="0" err="1"/>
              <a:t>Praktikuesit</a:t>
            </a:r>
            <a:r>
              <a:rPr lang="en-US" dirty="0"/>
              <a:t> ECI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zbatojnë</a:t>
            </a:r>
            <a:r>
              <a:rPr lang="en-US" dirty="0"/>
              <a:t> </a:t>
            </a:r>
            <a:r>
              <a:rPr lang="en-US" dirty="0" err="1"/>
              <a:t>këtë</a:t>
            </a:r>
            <a:r>
              <a:rPr lang="en-US" dirty="0"/>
              <a:t> </a:t>
            </a:r>
            <a:r>
              <a:rPr lang="en-US" dirty="0" err="1"/>
              <a:t>parim</a:t>
            </a:r>
            <a:r>
              <a:rPr lang="en-US" dirty="0"/>
              <a:t> do </a:t>
            </a:r>
            <a:r>
              <a:rPr lang="en-US" dirty="0" err="1"/>
              <a:t>të</a:t>
            </a:r>
            <a:r>
              <a:rPr lang="en-US" dirty="0"/>
              <a:t>: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endParaRPr lang="en-US" dirty="0"/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n-US" dirty="0" err="1"/>
              <a:t>Përditësoni</a:t>
            </a:r>
            <a:r>
              <a:rPr lang="en-US" dirty="0"/>
              <a:t> </a:t>
            </a:r>
            <a:r>
              <a:rPr lang="en-US" dirty="0" err="1"/>
              <a:t>vazhdimisht</a:t>
            </a:r>
            <a:r>
              <a:rPr lang="en-US" dirty="0"/>
              <a:t> </a:t>
            </a:r>
            <a:r>
              <a:rPr lang="en-US" dirty="0" err="1"/>
              <a:t>njohuritë</a:t>
            </a:r>
            <a:r>
              <a:rPr lang="en-US" dirty="0"/>
              <a:t>, </a:t>
            </a:r>
            <a:r>
              <a:rPr lang="en-US" dirty="0" err="1"/>
              <a:t>aftësitë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strategjitë</a:t>
            </a:r>
            <a:r>
              <a:rPr lang="en-US" dirty="0"/>
              <a:t>, duke </a:t>
            </a:r>
            <a:r>
              <a:rPr lang="en-US" dirty="0" err="1"/>
              <a:t>mbajtur</a:t>
            </a:r>
            <a:r>
              <a:rPr lang="en-US" dirty="0"/>
              <a:t> </a:t>
            </a:r>
            <a:r>
              <a:rPr lang="en-US" dirty="0" err="1"/>
              <a:t>parasysh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gjitha</a:t>
            </a:r>
            <a:r>
              <a:rPr lang="en-US" dirty="0"/>
              <a:t> </a:t>
            </a:r>
            <a:r>
              <a:rPr lang="en-US" dirty="0" err="1"/>
              <a:t>kërkimet</a:t>
            </a:r>
            <a:r>
              <a:rPr lang="en-US" dirty="0"/>
              <a:t>;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n-US" dirty="0" err="1"/>
              <a:t>Përsosni</a:t>
            </a:r>
            <a:r>
              <a:rPr lang="en-US" dirty="0"/>
              <a:t> </a:t>
            </a:r>
            <a:r>
              <a:rPr lang="en-US" dirty="0" err="1"/>
              <a:t>praktikat</a:t>
            </a:r>
            <a:r>
              <a:rPr lang="en-US" dirty="0"/>
              <a:t> e </a:t>
            </a:r>
            <a:r>
              <a:rPr lang="en-US" dirty="0" err="1"/>
              <a:t>bazuara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introspeksion</a:t>
            </a:r>
            <a:r>
              <a:rPr lang="en-US" dirty="0"/>
              <a:t> (</a:t>
            </a:r>
            <a:r>
              <a:rPr lang="en-US" dirty="0" err="1"/>
              <a:t>vetë-vëzhgim</a:t>
            </a:r>
            <a:r>
              <a:rPr lang="en-US" dirty="0"/>
              <a:t>)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mënyrë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qartësohen</a:t>
            </a:r>
            <a:r>
              <a:rPr lang="en-US" dirty="0"/>
              <a:t> </a:t>
            </a:r>
            <a:r>
              <a:rPr lang="en-US" dirty="0" err="1"/>
              <a:t>vazhdimisht</a:t>
            </a:r>
            <a:r>
              <a:rPr lang="en-US" dirty="0"/>
              <a:t> </a:t>
            </a:r>
            <a:r>
              <a:rPr lang="en-US" dirty="0" err="1"/>
              <a:t>parimet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vlerat</a:t>
            </a:r>
            <a:r>
              <a:rPr lang="en-US" dirty="0"/>
              <a:t>;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n-US" dirty="0" err="1"/>
              <a:t>Bazoni</a:t>
            </a:r>
            <a:r>
              <a:rPr lang="en-US" dirty="0"/>
              <a:t> </a:t>
            </a:r>
            <a:r>
              <a:rPr lang="en-US" dirty="0" err="1"/>
              <a:t>vendimet</a:t>
            </a:r>
            <a:r>
              <a:rPr lang="en-US" dirty="0"/>
              <a:t> </a:t>
            </a:r>
            <a:r>
              <a:rPr lang="en-US" dirty="0" err="1"/>
              <a:t>praktike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çdo</a:t>
            </a:r>
            <a:r>
              <a:rPr lang="en-US" dirty="0"/>
              <a:t> </a:t>
            </a:r>
            <a:r>
              <a:rPr lang="en-US" dirty="0" err="1"/>
              <a:t>fëmijë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familje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informacionin</a:t>
            </a:r>
            <a:r>
              <a:rPr lang="en-US" dirty="0"/>
              <a:t> e </a:t>
            </a:r>
            <a:r>
              <a:rPr lang="en-US" dirty="0" err="1"/>
              <a:t>vazhdueshëm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vlerësimit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praktikën</a:t>
            </a:r>
            <a:r>
              <a:rPr lang="en-US" dirty="0"/>
              <a:t> e </a:t>
            </a:r>
            <a:r>
              <a:rPr lang="en-US" dirty="0" err="1"/>
              <a:t>vlefshme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programit</a:t>
            </a:r>
            <a:r>
              <a:rPr lang="en-US" dirty="0"/>
              <a:t> </a:t>
            </a:r>
            <a:r>
              <a:rPr lang="en-US" dirty="0" err="1"/>
              <a:t>përmes</a:t>
            </a:r>
            <a:r>
              <a:rPr lang="en-US" dirty="0"/>
              <a:t> </a:t>
            </a:r>
            <a:r>
              <a:rPr lang="en-US" dirty="0" err="1"/>
              <a:t>vlerësimit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vazhdueshëm</a:t>
            </a:r>
            <a:r>
              <a:rPr lang="en-US" dirty="0"/>
              <a:t>;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n-US" dirty="0"/>
              <a:t>Ata </a:t>
            </a:r>
            <a:r>
              <a:rPr lang="en-US" dirty="0" err="1"/>
              <a:t>kanë</a:t>
            </a:r>
            <a:r>
              <a:rPr lang="en-US" dirty="0"/>
              <a:t> </a:t>
            </a:r>
            <a:r>
              <a:rPr lang="en-US" dirty="0" err="1"/>
              <a:t>rregulloret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ligjet</a:t>
            </a:r>
            <a:r>
              <a:rPr lang="en-US" dirty="0"/>
              <a:t> </a:t>
            </a:r>
            <a:r>
              <a:rPr lang="en-US" dirty="0" err="1"/>
              <a:t>përkatëse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mendje</a:t>
            </a:r>
            <a:r>
              <a:rPr lang="en-US" dirty="0"/>
              <a:t>.</a:t>
            </a:r>
            <a:endParaRPr dirty="0"/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lang="en-US" dirty="0" err="1"/>
              <a:t>Parimi</a:t>
            </a:r>
            <a:r>
              <a:rPr lang="en-US" dirty="0"/>
              <a:t> </a:t>
            </a:r>
            <a:r>
              <a:rPr lang="en-US" dirty="0" err="1"/>
              <a:t>kryesor</a:t>
            </a:r>
            <a:r>
              <a:rPr lang="en-US" dirty="0"/>
              <a:t> VIII: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mësuarit</a:t>
            </a:r>
            <a:r>
              <a:rPr lang="en-US" dirty="0"/>
              <a:t> duke </a:t>
            </a:r>
            <a:r>
              <a:rPr lang="en-US" dirty="0" err="1"/>
              <a:t>bërë</a:t>
            </a:r>
            <a:endParaRPr dirty="0"/>
          </a:p>
        </p:txBody>
      </p:sp>
      <p:sp>
        <p:nvSpPr>
          <p:cNvPr id="330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>
            <a:lvl1pPr marL="0" indent="0">
              <a:buSzTx/>
              <a:buNone/>
            </a:lvl1pPr>
          </a:lstStyle>
          <a:p>
            <a:r>
              <a:rPr lang="it-IT" dirty="0"/>
              <a:t>Dëgjoni nga Maggie, një terapiste, e cila tregon se si e vë në veprim këtë parim.</a:t>
            </a:r>
            <a:endParaRPr dirty="0"/>
          </a:p>
        </p:txBody>
      </p:sp>
      <p:pic>
        <p:nvPicPr>
          <p:cNvPr id="331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726438" y="2898342"/>
            <a:ext cx="4295776" cy="362902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34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sz="3600"/>
            </a:pPr>
            <a:r>
              <a:rPr lang="en-US" dirty="0"/>
              <a:t>TJETËR</a:t>
            </a:r>
          </a:p>
          <a:p>
            <a:pPr marL="0" indent="0">
              <a:buSzTx/>
              <a:buNone/>
              <a:defRPr sz="3600"/>
            </a:pPr>
            <a:r>
              <a:rPr lang="en-US" dirty="0"/>
              <a:t>Moduli 1, </a:t>
            </a:r>
            <a:r>
              <a:rPr lang="en-US" dirty="0" err="1"/>
              <a:t>Tema</a:t>
            </a:r>
            <a:r>
              <a:rPr lang="en-US" dirty="0"/>
              <a:t> 3, </a:t>
            </a:r>
            <a:r>
              <a:rPr lang="en-US" dirty="0" err="1"/>
              <a:t>Pjesa</a:t>
            </a:r>
            <a:r>
              <a:rPr lang="en-US" dirty="0"/>
              <a:t> 1</a:t>
            </a:r>
          </a:p>
          <a:p>
            <a:pPr marL="0" indent="0">
              <a:buSzTx/>
              <a:buNone/>
              <a:defRPr sz="3600"/>
            </a:pPr>
            <a:r>
              <a:rPr lang="en-US" dirty="0" err="1"/>
              <a:t>Praktika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bazuara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prova</a:t>
            </a:r>
            <a:endParaRPr dirty="0"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Misioni</a:t>
            </a:r>
            <a:endParaRPr dirty="0"/>
          </a:p>
        </p:txBody>
      </p:sp>
      <p:sp>
        <p:nvSpPr>
          <p:cNvPr id="245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endParaRPr dirty="0"/>
          </a:p>
          <a:p>
            <a:r>
              <a:rPr lang="en-US" dirty="0" err="1"/>
              <a:t>Pjesa</a:t>
            </a:r>
            <a:r>
              <a:rPr lang="en-US" dirty="0"/>
              <a:t> C ECI </a:t>
            </a:r>
            <a:r>
              <a:rPr lang="en-US" dirty="0" err="1"/>
              <a:t>bazohet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ofron</a:t>
            </a:r>
            <a:r>
              <a:rPr lang="en-US" dirty="0"/>
              <a:t> </a:t>
            </a:r>
            <a:r>
              <a:rPr lang="en-US" dirty="0" err="1"/>
              <a:t>mbështetje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burime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ndihmuar</a:t>
            </a:r>
            <a:r>
              <a:rPr lang="en-US" dirty="0"/>
              <a:t> </a:t>
            </a:r>
            <a:r>
              <a:rPr lang="en-US" dirty="0" err="1"/>
              <a:t>anëtarët</a:t>
            </a:r>
            <a:r>
              <a:rPr lang="en-US" dirty="0"/>
              <a:t> e </a:t>
            </a:r>
            <a:r>
              <a:rPr lang="en-US" dirty="0" err="1"/>
              <a:t>familjes</a:t>
            </a:r>
            <a:r>
              <a:rPr lang="en-US" dirty="0"/>
              <a:t> </a:t>
            </a:r>
            <a:r>
              <a:rPr lang="en-US" dirty="0" err="1"/>
              <a:t>ose</a:t>
            </a:r>
            <a:r>
              <a:rPr lang="en-US" dirty="0"/>
              <a:t> </a:t>
            </a:r>
            <a:r>
              <a:rPr lang="en-US" dirty="0" err="1"/>
              <a:t>kujdestarët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përmirësojnë</a:t>
            </a:r>
            <a:r>
              <a:rPr lang="en-US" dirty="0"/>
              <a:t> </a:t>
            </a:r>
            <a:r>
              <a:rPr lang="en-US" dirty="0" err="1"/>
              <a:t>mësimin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zhvillimin</a:t>
            </a:r>
            <a:r>
              <a:rPr lang="en-US" dirty="0"/>
              <a:t> e </a:t>
            </a:r>
            <a:r>
              <a:rPr lang="en-US" dirty="0" err="1"/>
              <a:t>fëmijëve</a:t>
            </a:r>
            <a:r>
              <a:rPr lang="en-US" dirty="0"/>
              <a:t> </a:t>
            </a:r>
            <a:r>
              <a:rPr lang="en-US" dirty="0" err="1"/>
              <a:t>përmes</a:t>
            </a:r>
            <a:r>
              <a:rPr lang="en-US" dirty="0"/>
              <a:t> </a:t>
            </a:r>
            <a:r>
              <a:rPr lang="en-US" dirty="0" err="1"/>
              <a:t>mundësive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mësimit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përditshëm</a:t>
            </a:r>
            <a:r>
              <a:rPr lang="en-US" dirty="0"/>
              <a:t>.</a:t>
            </a:r>
            <a:endParaRPr dirty="0"/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Shtatë</a:t>
            </a:r>
            <a:r>
              <a:rPr lang="en-US" dirty="0"/>
              <a:t> </a:t>
            </a:r>
            <a:r>
              <a:rPr lang="en-US" dirty="0" err="1"/>
              <a:t>parime</a:t>
            </a:r>
            <a:r>
              <a:rPr lang="en-US" dirty="0"/>
              <a:t> </a:t>
            </a:r>
            <a:r>
              <a:rPr lang="en-US" dirty="0" err="1"/>
              <a:t>kryesore</a:t>
            </a:r>
            <a:endParaRPr dirty="0"/>
          </a:p>
        </p:txBody>
      </p:sp>
      <p:sp>
        <p:nvSpPr>
          <p:cNvPr id="248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2"/>
            <a:ext cx="11086808" cy="4377964"/>
          </a:xfrm>
          <a:prstGeom prst="rect">
            <a:avLst/>
          </a:prstGeom>
        </p:spPr>
        <p:txBody>
          <a:bodyPr/>
          <a:lstStyle/>
          <a:p>
            <a:pPr marL="457200" indent="-457200">
              <a:buFontTx/>
              <a:buAutoNum type="arabicPeriod"/>
            </a:pPr>
            <a:r>
              <a:rPr lang="en-US" dirty="0" err="1"/>
              <a:t>Foshnjat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vegjlit</a:t>
            </a:r>
            <a:r>
              <a:rPr lang="en-US" dirty="0"/>
              <a:t> </a:t>
            </a:r>
            <a:r>
              <a:rPr lang="en-US" dirty="0" err="1"/>
              <a:t>mësojnë</a:t>
            </a:r>
            <a:r>
              <a:rPr lang="en-US" dirty="0"/>
              <a:t> </a:t>
            </a:r>
            <a:r>
              <a:rPr lang="en-US" dirty="0" err="1"/>
              <a:t>më</a:t>
            </a:r>
            <a:r>
              <a:rPr lang="en-US" dirty="0"/>
              <a:t> </a:t>
            </a:r>
            <a:r>
              <a:rPr lang="en-US" dirty="0" err="1"/>
              <a:t>mirë</a:t>
            </a:r>
            <a:r>
              <a:rPr lang="en-US" dirty="0"/>
              <a:t> </a:t>
            </a:r>
            <a:r>
              <a:rPr lang="en-US" dirty="0" err="1"/>
              <a:t>përmes</a:t>
            </a:r>
            <a:r>
              <a:rPr lang="en-US" dirty="0"/>
              <a:t> </a:t>
            </a:r>
            <a:r>
              <a:rPr lang="en-US" dirty="0" err="1"/>
              <a:t>përvojave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përditshme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ndërveprimeve</a:t>
            </a:r>
            <a:r>
              <a:rPr lang="en-US" dirty="0"/>
              <a:t> me </a:t>
            </a:r>
            <a:r>
              <a:rPr lang="en-US" dirty="0" err="1"/>
              <a:t>njerëz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njohur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kontekste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njohura</a:t>
            </a:r>
            <a:r>
              <a:rPr lang="en-US" dirty="0"/>
              <a:t>.</a:t>
            </a:r>
          </a:p>
          <a:p>
            <a:pPr marL="457200" indent="-457200">
              <a:buFontTx/>
              <a:buAutoNum type="arabicPeriod"/>
            </a:pP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gjitha</a:t>
            </a:r>
            <a:r>
              <a:rPr lang="en-US" dirty="0"/>
              <a:t> </a:t>
            </a:r>
            <a:r>
              <a:rPr lang="en-US" dirty="0" err="1"/>
              <a:t>familjet</a:t>
            </a:r>
            <a:r>
              <a:rPr lang="en-US" dirty="0"/>
              <a:t>, me </a:t>
            </a:r>
            <a:r>
              <a:rPr lang="en-US" dirty="0" err="1"/>
              <a:t>mbështetjen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burimet</a:t>
            </a:r>
            <a:r>
              <a:rPr lang="en-US" dirty="0"/>
              <a:t> e </a:t>
            </a:r>
            <a:r>
              <a:rPr lang="en-US" dirty="0" err="1"/>
              <a:t>nevojshme</a:t>
            </a:r>
            <a:r>
              <a:rPr lang="en-US" dirty="0"/>
              <a:t>, </a:t>
            </a:r>
            <a:r>
              <a:rPr lang="en-US" dirty="0" err="1"/>
              <a:t>mund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përmirësojnë</a:t>
            </a:r>
            <a:r>
              <a:rPr lang="en-US" dirty="0"/>
              <a:t> </a:t>
            </a:r>
            <a:r>
              <a:rPr lang="en-US" dirty="0" err="1"/>
              <a:t>mësimin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zhvillimin</a:t>
            </a:r>
            <a:r>
              <a:rPr lang="en-US" dirty="0"/>
              <a:t> e </a:t>
            </a:r>
            <a:r>
              <a:rPr lang="en-US" dirty="0" err="1"/>
              <a:t>fëmijës</a:t>
            </a:r>
            <a:r>
              <a:rPr lang="en-US" dirty="0"/>
              <a:t> </a:t>
            </a:r>
            <a:r>
              <a:rPr lang="en-US" dirty="0" err="1"/>
              <a:t>së</a:t>
            </a:r>
            <a:r>
              <a:rPr lang="en-US" dirty="0"/>
              <a:t> </a:t>
            </a:r>
            <a:r>
              <a:rPr lang="en-US" dirty="0" err="1"/>
              <a:t>tyre</a:t>
            </a:r>
            <a:r>
              <a:rPr lang="en-US" dirty="0"/>
              <a:t>.</a:t>
            </a:r>
          </a:p>
          <a:p>
            <a:pPr marL="457200" indent="-457200">
              <a:buFontTx/>
              <a:buAutoNum type="arabicPeriod"/>
            </a:pPr>
            <a:r>
              <a:rPr lang="en-US" dirty="0" err="1"/>
              <a:t>Roli</a:t>
            </a:r>
            <a:r>
              <a:rPr lang="en-US" dirty="0"/>
              <a:t> </a:t>
            </a:r>
            <a:r>
              <a:rPr lang="en-US" dirty="0" err="1"/>
              <a:t>kryesor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ofruesit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shërbimit</a:t>
            </a:r>
            <a:r>
              <a:rPr lang="en-US" dirty="0"/>
              <a:t> RI </a:t>
            </a:r>
            <a:r>
              <a:rPr lang="en-US" dirty="0" err="1"/>
              <a:t>është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punojë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mbështesë</a:t>
            </a:r>
            <a:r>
              <a:rPr lang="en-US" dirty="0"/>
              <a:t> </a:t>
            </a:r>
            <a:r>
              <a:rPr lang="en-US" dirty="0" err="1"/>
              <a:t>prindërit</a:t>
            </a:r>
            <a:r>
              <a:rPr lang="en-US" dirty="0"/>
              <a:t>/</a:t>
            </a:r>
            <a:r>
              <a:rPr lang="en-US" dirty="0" err="1"/>
              <a:t>kujdestarët</a:t>
            </a:r>
            <a:r>
              <a:rPr lang="en-US" dirty="0"/>
              <a:t>/</a:t>
            </a:r>
            <a:r>
              <a:rPr lang="en-US" dirty="0" err="1"/>
              <a:t>kujdestarët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jetën</a:t>
            </a:r>
            <a:r>
              <a:rPr lang="en-US" dirty="0"/>
              <a:t> e </a:t>
            </a:r>
            <a:r>
              <a:rPr lang="en-US" dirty="0" err="1"/>
              <a:t>fëmijëve</a:t>
            </a:r>
            <a:r>
              <a:rPr lang="en-US" dirty="0"/>
              <a:t>.</a:t>
            </a:r>
          </a:p>
          <a:p>
            <a:pPr marL="457200" indent="-457200">
              <a:buFontTx/>
              <a:buAutoNum type="arabicPeriod"/>
            </a:pPr>
            <a:r>
              <a:rPr lang="en-US" dirty="0" err="1"/>
              <a:t>Procesi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RI, </a:t>
            </a:r>
            <a:r>
              <a:rPr lang="en-US" dirty="0" err="1"/>
              <a:t>nga</a:t>
            </a:r>
            <a:r>
              <a:rPr lang="en-US" dirty="0"/>
              <a:t> </a:t>
            </a:r>
            <a:r>
              <a:rPr lang="en-US" dirty="0" err="1"/>
              <a:t>kontaktet</a:t>
            </a:r>
            <a:r>
              <a:rPr lang="en-US" dirty="0"/>
              <a:t> e para </a:t>
            </a:r>
            <a:r>
              <a:rPr lang="en-US" dirty="0" err="1"/>
              <a:t>deri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tranzicion</a:t>
            </a:r>
            <a:r>
              <a:rPr lang="en-US" dirty="0"/>
              <a:t>, </a:t>
            </a:r>
            <a:r>
              <a:rPr lang="en-US" dirty="0" err="1"/>
              <a:t>duhet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jetë</a:t>
            </a:r>
            <a:r>
              <a:rPr lang="en-US" dirty="0"/>
              <a:t> </a:t>
            </a:r>
            <a:r>
              <a:rPr lang="en-US" dirty="0" err="1"/>
              <a:t>dinamik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individualizuar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mënyrë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pasqyrojë</a:t>
            </a:r>
            <a:r>
              <a:rPr lang="en-US" dirty="0"/>
              <a:t> </a:t>
            </a:r>
            <a:r>
              <a:rPr lang="en-US" dirty="0" err="1"/>
              <a:t>preferencat</a:t>
            </a:r>
            <a:r>
              <a:rPr lang="en-US" dirty="0"/>
              <a:t> e </a:t>
            </a:r>
            <a:r>
              <a:rPr lang="en-US" dirty="0" err="1"/>
              <a:t>familjes</a:t>
            </a:r>
            <a:r>
              <a:rPr lang="en-US" dirty="0"/>
              <a:t>, </a:t>
            </a:r>
            <a:r>
              <a:rPr lang="en-US" dirty="0" err="1"/>
              <a:t>stilet</a:t>
            </a:r>
            <a:r>
              <a:rPr lang="en-US" dirty="0"/>
              <a:t> e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mësuarit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besimet</a:t>
            </a:r>
            <a:r>
              <a:rPr lang="en-US" dirty="0"/>
              <a:t> </a:t>
            </a:r>
            <a:r>
              <a:rPr lang="en-US" dirty="0" err="1"/>
              <a:t>kulturore</a:t>
            </a:r>
            <a:r>
              <a:rPr lang="en-US" dirty="0"/>
              <a:t>.</a:t>
            </a:r>
            <a:endParaRPr dirty="0"/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Shtatë</a:t>
            </a:r>
            <a:r>
              <a:rPr lang="en-US" dirty="0"/>
              <a:t> </a:t>
            </a:r>
            <a:r>
              <a:rPr lang="en-US" dirty="0" err="1"/>
              <a:t>parime</a:t>
            </a:r>
            <a:r>
              <a:rPr lang="en-US" dirty="0"/>
              <a:t> </a:t>
            </a:r>
            <a:r>
              <a:rPr lang="en-US" dirty="0" err="1"/>
              <a:t>kryesore</a:t>
            </a:r>
            <a:endParaRPr dirty="0"/>
          </a:p>
        </p:txBody>
      </p:sp>
      <p:sp>
        <p:nvSpPr>
          <p:cNvPr id="251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10763536" cy="4239419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rPr lang="en-US" dirty="0"/>
              <a:t>5. </a:t>
            </a:r>
            <a:r>
              <a:rPr lang="en-US" dirty="0" err="1"/>
              <a:t>Rezultatet</a:t>
            </a:r>
            <a:r>
              <a:rPr lang="en-US" dirty="0"/>
              <a:t> </a:t>
            </a:r>
            <a:r>
              <a:rPr lang="en-US" dirty="0" err="1"/>
              <a:t>nga</a:t>
            </a:r>
            <a:r>
              <a:rPr lang="en-US" dirty="0"/>
              <a:t> IFSP </a:t>
            </a:r>
            <a:r>
              <a:rPr lang="en-US" dirty="0" err="1"/>
              <a:t>duhet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jenë</a:t>
            </a:r>
            <a:r>
              <a:rPr lang="en-US" dirty="0"/>
              <a:t> </a:t>
            </a:r>
            <a:r>
              <a:rPr lang="en-US" dirty="0" err="1"/>
              <a:t>funksionale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bazuara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nevojat</a:t>
            </a:r>
            <a:r>
              <a:rPr lang="en-US" dirty="0"/>
              <a:t> e </a:t>
            </a:r>
            <a:r>
              <a:rPr lang="en-US" dirty="0" err="1"/>
              <a:t>fëmijëve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familjeve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prioritetet</a:t>
            </a:r>
            <a:r>
              <a:rPr lang="en-US" dirty="0"/>
              <a:t> e </a:t>
            </a:r>
            <a:r>
              <a:rPr lang="en-US" dirty="0" err="1"/>
              <a:t>identifikuara</a:t>
            </a:r>
            <a:r>
              <a:rPr lang="en-US" dirty="0"/>
              <a:t> </a:t>
            </a:r>
            <a:r>
              <a:rPr lang="en-US" dirty="0" err="1"/>
              <a:t>nga</a:t>
            </a:r>
            <a:r>
              <a:rPr lang="en-US" dirty="0"/>
              <a:t> </a:t>
            </a:r>
            <a:r>
              <a:rPr lang="en-US" dirty="0" err="1"/>
              <a:t>familja</a:t>
            </a:r>
            <a:r>
              <a:rPr lang="en-US" dirty="0"/>
              <a:t>.</a:t>
            </a:r>
          </a:p>
          <a:p>
            <a:pPr marL="0" indent="0">
              <a:buSzTx/>
              <a:buNone/>
            </a:pPr>
            <a:r>
              <a:rPr lang="en-US" dirty="0"/>
              <a:t>6. </a:t>
            </a:r>
            <a:r>
              <a:rPr lang="en-US" dirty="0" err="1"/>
              <a:t>Prioritetet</a:t>
            </a:r>
            <a:r>
              <a:rPr lang="en-US" dirty="0"/>
              <a:t>, </a:t>
            </a:r>
            <a:r>
              <a:rPr lang="en-US" dirty="0" err="1"/>
              <a:t>nevojat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interesat</a:t>
            </a:r>
            <a:r>
              <a:rPr lang="en-US" dirty="0"/>
              <a:t> e </a:t>
            </a:r>
            <a:r>
              <a:rPr lang="en-US" dirty="0" err="1"/>
              <a:t>familjes</a:t>
            </a:r>
            <a:r>
              <a:rPr lang="en-US" dirty="0"/>
              <a:t> </a:t>
            </a:r>
            <a:r>
              <a:rPr lang="en-US" dirty="0" err="1"/>
              <a:t>trajtohen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mënyrën</a:t>
            </a:r>
            <a:r>
              <a:rPr lang="en-US" dirty="0"/>
              <a:t> </a:t>
            </a:r>
            <a:r>
              <a:rPr lang="en-US" dirty="0" err="1"/>
              <a:t>më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përshtatshme</a:t>
            </a:r>
            <a:r>
              <a:rPr lang="en-US" dirty="0"/>
              <a:t> </a:t>
            </a:r>
            <a:r>
              <a:rPr lang="en-US" dirty="0" err="1"/>
              <a:t>nga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ofrues</a:t>
            </a:r>
            <a:r>
              <a:rPr lang="en-US" dirty="0"/>
              <a:t> </a:t>
            </a:r>
            <a:r>
              <a:rPr lang="en-US" dirty="0" err="1"/>
              <a:t>kryesor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cili</a:t>
            </a:r>
            <a:r>
              <a:rPr lang="en-US" dirty="0"/>
              <a:t> </a:t>
            </a:r>
            <a:r>
              <a:rPr lang="en-US" dirty="0" err="1"/>
              <a:t>përfaqëson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njëkohësisht</a:t>
            </a:r>
            <a:r>
              <a:rPr lang="en-US" dirty="0"/>
              <a:t> </a:t>
            </a:r>
            <a:r>
              <a:rPr lang="en-US" dirty="0" err="1"/>
              <a:t>merr</a:t>
            </a:r>
            <a:r>
              <a:rPr lang="en-US" dirty="0"/>
              <a:t> </a:t>
            </a:r>
            <a:r>
              <a:rPr lang="en-US" dirty="0" err="1"/>
              <a:t>mbështetjen</a:t>
            </a:r>
            <a:r>
              <a:rPr lang="en-US" dirty="0"/>
              <a:t> e </a:t>
            </a:r>
            <a:r>
              <a:rPr lang="en-US" dirty="0" err="1"/>
              <a:t>ekipit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komunitetit</a:t>
            </a:r>
            <a:r>
              <a:rPr lang="en-US" dirty="0"/>
              <a:t>.</a:t>
            </a:r>
          </a:p>
          <a:p>
            <a:pPr marL="0" indent="0">
              <a:buSzTx/>
              <a:buNone/>
            </a:pPr>
            <a:r>
              <a:rPr lang="en-US" dirty="0"/>
              <a:t>7. </a:t>
            </a:r>
            <a:r>
              <a:rPr lang="en-US" dirty="0" err="1"/>
              <a:t>Ndërhyrjet</a:t>
            </a:r>
            <a:r>
              <a:rPr lang="en-US" dirty="0"/>
              <a:t> me </a:t>
            </a:r>
            <a:r>
              <a:rPr lang="en-US" dirty="0" err="1"/>
              <a:t>fëmijët</a:t>
            </a:r>
            <a:r>
              <a:rPr lang="en-US" dirty="0"/>
              <a:t> e </a:t>
            </a:r>
            <a:r>
              <a:rPr lang="en-US" dirty="0" err="1"/>
              <a:t>vegjël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anëtarët</a:t>
            </a:r>
            <a:r>
              <a:rPr lang="en-US" dirty="0"/>
              <a:t> e </a:t>
            </a:r>
            <a:r>
              <a:rPr lang="en-US" dirty="0" err="1"/>
              <a:t>familjes</a:t>
            </a:r>
            <a:r>
              <a:rPr lang="en-US" dirty="0"/>
              <a:t> </a:t>
            </a:r>
            <a:r>
              <a:rPr lang="en-US" dirty="0" err="1"/>
              <a:t>duhet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bazohen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parime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qarta</a:t>
            </a:r>
            <a:r>
              <a:rPr lang="en-US" dirty="0"/>
              <a:t>, </a:t>
            </a:r>
            <a:r>
              <a:rPr lang="en-US" dirty="0" err="1"/>
              <a:t>praktika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vërtetuara</a:t>
            </a:r>
            <a:r>
              <a:rPr lang="en-US" dirty="0"/>
              <a:t>, </a:t>
            </a:r>
            <a:r>
              <a:rPr lang="en-US" dirty="0" err="1"/>
              <a:t>kërkime</a:t>
            </a:r>
            <a:r>
              <a:rPr lang="en-US" dirty="0"/>
              <a:t> </a:t>
            </a:r>
            <a:r>
              <a:rPr lang="en-US" dirty="0" err="1"/>
              <a:t>më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mira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disponueshme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ligjet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rregulloret</a:t>
            </a:r>
            <a:r>
              <a:rPr lang="en-US" dirty="0"/>
              <a:t> </a:t>
            </a:r>
            <a:r>
              <a:rPr lang="en-US" dirty="0" err="1"/>
              <a:t>përkatëse</a:t>
            </a:r>
            <a:r>
              <a:rPr lang="en-US" dirty="0"/>
              <a:t>.</a:t>
            </a:r>
            <a:endParaRPr dirty="0"/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lang="en-US" dirty="0" err="1"/>
              <a:t>Parimi</a:t>
            </a:r>
            <a:r>
              <a:rPr lang="en-US" dirty="0"/>
              <a:t> </a:t>
            </a:r>
            <a:r>
              <a:rPr lang="en-US" dirty="0" err="1"/>
              <a:t>kryesor</a:t>
            </a:r>
            <a:r>
              <a:rPr lang="en-US" dirty="0"/>
              <a:t> I</a:t>
            </a:r>
            <a:endParaRPr dirty="0"/>
          </a:p>
        </p:txBody>
      </p:sp>
      <p:sp>
        <p:nvSpPr>
          <p:cNvPr id="254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>
            <a:lvl1pPr marL="0" indent="0">
              <a:buSzTx/>
              <a:buNone/>
            </a:lvl1pPr>
          </a:lstStyle>
          <a:p>
            <a:r>
              <a:rPr dirty="0" smtClean="0"/>
              <a:t>"</a:t>
            </a:r>
            <a:r>
              <a:rPr lang="en-US" dirty="0" err="1"/>
              <a:t>Foshnjat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vegjlit</a:t>
            </a:r>
            <a:r>
              <a:rPr lang="en-US" dirty="0"/>
              <a:t> </a:t>
            </a:r>
            <a:r>
              <a:rPr lang="en-US" dirty="0" err="1"/>
              <a:t>mësojnë</a:t>
            </a:r>
            <a:r>
              <a:rPr lang="en-US" dirty="0"/>
              <a:t> </a:t>
            </a:r>
            <a:r>
              <a:rPr lang="en-US" dirty="0" err="1"/>
              <a:t>më</a:t>
            </a:r>
            <a:r>
              <a:rPr lang="en-US" dirty="0"/>
              <a:t> </a:t>
            </a:r>
            <a:r>
              <a:rPr lang="en-US" dirty="0" err="1"/>
              <a:t>mirë</a:t>
            </a:r>
            <a:r>
              <a:rPr lang="en-US" dirty="0"/>
              <a:t> </a:t>
            </a:r>
            <a:r>
              <a:rPr lang="en-US" dirty="0" err="1"/>
              <a:t>përmes</a:t>
            </a:r>
            <a:r>
              <a:rPr lang="en-US" dirty="0"/>
              <a:t> </a:t>
            </a:r>
            <a:r>
              <a:rPr lang="en-US" dirty="0" err="1"/>
              <a:t>përvojave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përditshme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ndërveprimeve</a:t>
            </a:r>
            <a:r>
              <a:rPr lang="en-US" dirty="0"/>
              <a:t> me </a:t>
            </a:r>
            <a:r>
              <a:rPr lang="en-US" dirty="0" err="1"/>
              <a:t>njerëz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njohur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kontekste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 smtClean="0"/>
              <a:t>njohura</a:t>
            </a:r>
            <a:r>
              <a:rPr dirty="0" smtClean="0"/>
              <a:t>."</a:t>
            </a:r>
            <a:endParaRPr dirty="0"/>
          </a:p>
        </p:txBody>
      </p:sp>
      <p:pic>
        <p:nvPicPr>
          <p:cNvPr id="255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07585" y="3819521"/>
            <a:ext cx="6581776" cy="261937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lang="en-US" dirty="0" err="1"/>
              <a:t>Parimi</a:t>
            </a:r>
            <a:r>
              <a:rPr lang="en-US" dirty="0"/>
              <a:t> </a:t>
            </a:r>
            <a:r>
              <a:rPr lang="en-US" dirty="0" err="1"/>
              <a:t>kryesor</a:t>
            </a:r>
            <a:r>
              <a:rPr lang="en-US" dirty="0"/>
              <a:t> I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praktikë</a:t>
            </a:r>
            <a:endParaRPr dirty="0"/>
          </a:p>
        </p:txBody>
      </p:sp>
      <p:pic>
        <p:nvPicPr>
          <p:cNvPr id="258" name="Content Placeholder 3" descr="Content Placeholder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6354" y="2235200"/>
            <a:ext cx="4842584" cy="3602182"/>
          </a:xfrm>
          <a:prstGeom prst="rect">
            <a:avLst/>
          </a:prstGeom>
          <a:ln w="12700">
            <a:miter lim="400000"/>
          </a:ln>
        </p:spPr>
      </p:pic>
      <p:sp>
        <p:nvSpPr>
          <p:cNvPr id="259" name="TextBox 2"/>
          <p:cNvSpPr txBox="1"/>
          <p:nvPr/>
        </p:nvSpPr>
        <p:spPr>
          <a:xfrm>
            <a:off x="5208847" y="2106766"/>
            <a:ext cx="6633022" cy="3825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praktikues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ndërhyrjes</a:t>
            </a:r>
            <a:r>
              <a:rPr lang="en-US" dirty="0"/>
              <a:t> </a:t>
            </a:r>
            <a:r>
              <a:rPr lang="en-US" dirty="0" err="1"/>
              <a:t>së</a:t>
            </a:r>
            <a:r>
              <a:rPr lang="en-US" dirty="0"/>
              <a:t> </a:t>
            </a:r>
            <a:r>
              <a:rPr lang="en-US" dirty="0" err="1"/>
              <a:t>hershme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zbaton</a:t>
            </a:r>
            <a:r>
              <a:rPr lang="en-US" dirty="0"/>
              <a:t> </a:t>
            </a:r>
            <a:r>
              <a:rPr lang="en-US" dirty="0" err="1"/>
              <a:t>këtë</a:t>
            </a:r>
            <a:r>
              <a:rPr lang="en-US" dirty="0"/>
              <a:t> </a:t>
            </a:r>
            <a:r>
              <a:rPr lang="en-US" dirty="0" err="1"/>
              <a:t>parim</a:t>
            </a:r>
            <a:r>
              <a:rPr lang="en-US" dirty="0"/>
              <a:t> </a:t>
            </a:r>
            <a:r>
              <a:rPr lang="en-US" dirty="0" err="1"/>
              <a:t>duhet</a:t>
            </a:r>
            <a:r>
              <a:rPr lang="en-US" dirty="0"/>
              <a:t>: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endParaRPr lang="en-US" dirty="0"/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n-US" dirty="0" err="1"/>
              <a:t>Përdor</a:t>
            </a:r>
            <a:r>
              <a:rPr lang="en-US" dirty="0"/>
              <a:t> </a:t>
            </a:r>
            <a:r>
              <a:rPr lang="en-US" dirty="0" err="1"/>
              <a:t>lodra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materiale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gjen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shtëpinë</a:t>
            </a:r>
            <a:r>
              <a:rPr lang="en-US" dirty="0"/>
              <a:t> </a:t>
            </a:r>
            <a:r>
              <a:rPr lang="en-US" dirty="0" err="1"/>
              <a:t>ose</a:t>
            </a:r>
            <a:r>
              <a:rPr lang="en-US" dirty="0"/>
              <a:t> </a:t>
            </a:r>
            <a:r>
              <a:rPr lang="en-US" dirty="0" err="1"/>
              <a:t>mjedisin</a:t>
            </a:r>
            <a:r>
              <a:rPr lang="en-US" dirty="0"/>
              <a:t> </a:t>
            </a:r>
            <a:r>
              <a:rPr lang="en-US" dirty="0" err="1"/>
              <a:t>ku</a:t>
            </a:r>
            <a:r>
              <a:rPr lang="en-US" dirty="0"/>
              <a:t> </a:t>
            </a:r>
            <a:r>
              <a:rPr lang="en-US" dirty="0" err="1"/>
              <a:t>punon</a:t>
            </a:r>
            <a:r>
              <a:rPr lang="en-US" dirty="0"/>
              <a:t>;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n-US" dirty="0" err="1"/>
              <a:t>Identifikon</a:t>
            </a:r>
            <a:r>
              <a:rPr lang="en-US" dirty="0"/>
              <a:t> </a:t>
            </a:r>
            <a:r>
              <a:rPr lang="en-US" dirty="0" err="1"/>
              <a:t>aktivitetet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pëlqejnë</a:t>
            </a:r>
            <a:r>
              <a:rPr lang="en-US" dirty="0"/>
              <a:t> </a:t>
            </a:r>
            <a:r>
              <a:rPr lang="en-US" dirty="0" err="1"/>
              <a:t>fëmijës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familjes</a:t>
            </a:r>
            <a:r>
              <a:rPr lang="en-US" dirty="0"/>
              <a:t> (duke </a:t>
            </a:r>
            <a:r>
              <a:rPr lang="en-US" dirty="0" err="1"/>
              <a:t>ndërtuar</a:t>
            </a:r>
            <a:r>
              <a:rPr lang="en-US" dirty="0"/>
              <a:t> </a:t>
            </a:r>
            <a:r>
              <a:rPr lang="en-US" dirty="0" err="1"/>
              <a:t>kështu</a:t>
            </a:r>
            <a:r>
              <a:rPr lang="en-US" dirty="0"/>
              <a:t> </a:t>
            </a:r>
            <a:r>
              <a:rPr lang="en-US" dirty="0" err="1"/>
              <a:t>pikat</a:t>
            </a:r>
            <a:r>
              <a:rPr lang="en-US" dirty="0"/>
              <a:t> e </a:t>
            </a:r>
            <a:r>
              <a:rPr lang="en-US" dirty="0" err="1"/>
              <a:t>forta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interesat</a:t>
            </a:r>
            <a:r>
              <a:rPr lang="en-US" dirty="0"/>
              <a:t> e </a:t>
            </a:r>
            <a:r>
              <a:rPr lang="en-US" dirty="0" err="1"/>
              <a:t>tyre</a:t>
            </a:r>
            <a:r>
              <a:rPr lang="en-US" dirty="0"/>
              <a:t>);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ndihmojë</a:t>
            </a:r>
            <a:r>
              <a:rPr lang="en-US" dirty="0"/>
              <a:t> </a:t>
            </a:r>
            <a:r>
              <a:rPr lang="en-US" dirty="0" err="1"/>
              <a:t>kujdestarët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përfshihen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mësuar</a:t>
            </a:r>
            <a:r>
              <a:rPr lang="en-US" dirty="0"/>
              <a:t> </a:t>
            </a:r>
            <a:r>
              <a:rPr lang="en-US" dirty="0" err="1"/>
              <a:t>përmes</a:t>
            </a:r>
            <a:r>
              <a:rPr lang="en-US" dirty="0"/>
              <a:t> </a:t>
            </a:r>
            <a:r>
              <a:rPr lang="en-US" dirty="0" err="1"/>
              <a:t>mundësive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këndshme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lejojnë</a:t>
            </a:r>
            <a:r>
              <a:rPr lang="en-US" dirty="0"/>
              <a:t> </a:t>
            </a:r>
            <a:r>
              <a:rPr lang="en-US" dirty="0" err="1"/>
              <a:t>praktikën</a:t>
            </a:r>
            <a:r>
              <a:rPr lang="en-US" dirty="0"/>
              <a:t> e </a:t>
            </a:r>
            <a:r>
              <a:rPr lang="en-US" dirty="0" err="1"/>
              <a:t>shpeshtë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përvetësimin</a:t>
            </a:r>
            <a:r>
              <a:rPr lang="en-US" dirty="0"/>
              <a:t> e </a:t>
            </a:r>
            <a:r>
              <a:rPr lang="en-US" dirty="0" err="1"/>
              <a:t>aftësive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reja</a:t>
            </a:r>
            <a:r>
              <a:rPr lang="en-US" dirty="0"/>
              <a:t>; </a:t>
            </a:r>
            <a:r>
              <a:rPr lang="en-US" dirty="0" err="1"/>
              <a:t>dhe</a:t>
            </a:r>
            <a:endParaRPr lang="en-US" dirty="0"/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n-US" dirty="0" err="1"/>
              <a:t>Ato</a:t>
            </a:r>
            <a:r>
              <a:rPr lang="en-US" dirty="0"/>
              <a:t> </a:t>
            </a:r>
            <a:r>
              <a:rPr lang="en-US" dirty="0" err="1"/>
              <a:t>fokusohen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aftësinë</a:t>
            </a:r>
            <a:r>
              <a:rPr lang="en-US" dirty="0"/>
              <a:t> e </a:t>
            </a:r>
            <a:r>
              <a:rPr lang="en-US" dirty="0" err="1"/>
              <a:t>prindit</a:t>
            </a:r>
            <a:r>
              <a:rPr lang="en-US" dirty="0"/>
              <a:t>/</a:t>
            </a:r>
            <a:r>
              <a:rPr lang="en-US" dirty="0" err="1"/>
              <a:t>kujdestarit</a:t>
            </a:r>
            <a:r>
              <a:rPr lang="en-US" dirty="0"/>
              <a:t>/</a:t>
            </a:r>
            <a:r>
              <a:rPr lang="en-US" dirty="0" err="1"/>
              <a:t>kujdestarit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nxitur</a:t>
            </a:r>
            <a:r>
              <a:rPr lang="en-US" dirty="0"/>
              <a:t> </a:t>
            </a:r>
            <a:r>
              <a:rPr lang="en-US" dirty="0" err="1"/>
              <a:t>pjesëmarrjen</a:t>
            </a:r>
            <a:r>
              <a:rPr lang="en-US" dirty="0"/>
              <a:t> e </a:t>
            </a:r>
            <a:r>
              <a:rPr lang="en-US" dirty="0" err="1"/>
              <a:t>fëmijës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aktivitete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ndodhin</a:t>
            </a:r>
            <a:r>
              <a:rPr lang="en-US" dirty="0"/>
              <a:t> </a:t>
            </a:r>
            <a:r>
              <a:rPr lang="en-US" dirty="0" err="1"/>
              <a:t>natyrshëm</a:t>
            </a:r>
            <a:r>
              <a:rPr lang="en-US" dirty="0"/>
              <a:t>.</a:t>
            </a:r>
            <a:endParaRPr dirty="0"/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lang="en-US" dirty="0"/>
              <a:t>II </a:t>
            </a:r>
            <a:r>
              <a:rPr lang="en-US" dirty="0" err="1"/>
              <a:t>Parimi</a:t>
            </a:r>
            <a:r>
              <a:rPr lang="en-US" dirty="0"/>
              <a:t> </a:t>
            </a:r>
            <a:r>
              <a:rPr lang="en-US" dirty="0" err="1"/>
              <a:t>kryesor</a:t>
            </a:r>
            <a:endParaRPr dirty="0"/>
          </a:p>
        </p:txBody>
      </p:sp>
      <p:sp>
        <p:nvSpPr>
          <p:cNvPr id="262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2"/>
            <a:ext cx="10070808" cy="4377964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81000"/>
              </a:lnSpc>
              <a:buSzTx/>
              <a:buNone/>
            </a:pPr>
            <a:r>
              <a:rPr lang="en-US" dirty="0"/>
              <a:t>"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gjitha</a:t>
            </a:r>
            <a:r>
              <a:rPr lang="en-US" dirty="0"/>
              <a:t> </a:t>
            </a:r>
            <a:r>
              <a:rPr lang="en-US" dirty="0" err="1"/>
              <a:t>familjet</a:t>
            </a:r>
            <a:r>
              <a:rPr lang="en-US" dirty="0"/>
              <a:t>, me </a:t>
            </a:r>
            <a:r>
              <a:rPr lang="en-US" dirty="0" err="1"/>
              <a:t>mbështetjen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burimet</a:t>
            </a:r>
            <a:r>
              <a:rPr lang="en-US" dirty="0"/>
              <a:t> e </a:t>
            </a:r>
            <a:r>
              <a:rPr lang="en-US" dirty="0" err="1"/>
              <a:t>nevojshme</a:t>
            </a:r>
            <a:r>
              <a:rPr lang="en-US" dirty="0"/>
              <a:t>, </a:t>
            </a:r>
            <a:r>
              <a:rPr lang="en-US" dirty="0" err="1"/>
              <a:t>mund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përmirësojnë</a:t>
            </a:r>
            <a:r>
              <a:rPr lang="en-US" dirty="0"/>
              <a:t> </a:t>
            </a:r>
            <a:r>
              <a:rPr lang="en-US" dirty="0" err="1"/>
              <a:t>mësimin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zhvillimin</a:t>
            </a:r>
            <a:r>
              <a:rPr lang="en-US" dirty="0"/>
              <a:t> e </a:t>
            </a:r>
            <a:r>
              <a:rPr lang="en-US" dirty="0" err="1"/>
              <a:t>fëmijës</a:t>
            </a:r>
            <a:r>
              <a:rPr lang="en-US" dirty="0"/>
              <a:t> </a:t>
            </a:r>
            <a:r>
              <a:rPr lang="en-US" dirty="0" err="1"/>
              <a:t>së</a:t>
            </a:r>
            <a:r>
              <a:rPr lang="en-US" dirty="0"/>
              <a:t> </a:t>
            </a:r>
            <a:r>
              <a:rPr lang="en-US" dirty="0" err="1"/>
              <a:t>tyre</a:t>
            </a:r>
            <a:r>
              <a:rPr lang="en-US" dirty="0"/>
              <a:t>."</a:t>
            </a:r>
            <a:endParaRPr dirty="0" smtClean="0"/>
          </a:p>
          <a:p>
            <a:pPr marL="0" indent="0">
              <a:lnSpc>
                <a:spcPct val="81000"/>
              </a:lnSpc>
              <a:buSzTx/>
              <a:buNone/>
            </a:pPr>
            <a:endParaRPr dirty="0"/>
          </a:p>
          <a:p>
            <a:pPr marL="0" indent="0">
              <a:lnSpc>
                <a:spcPct val="81000"/>
              </a:lnSpc>
              <a:buSzTx/>
              <a:buNone/>
            </a:pP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rriturit</a:t>
            </a:r>
            <a:r>
              <a:rPr lang="en-US" dirty="0"/>
              <a:t> </a:t>
            </a:r>
            <a:r>
              <a:rPr lang="en-US" dirty="0" err="1"/>
              <a:t>konsistent</a:t>
            </a:r>
            <a:endParaRPr lang="en-US" dirty="0"/>
          </a:p>
          <a:p>
            <a:pPr marL="0" indent="0">
              <a:lnSpc>
                <a:spcPct val="81000"/>
              </a:lnSpc>
              <a:buSzTx/>
              <a:buNone/>
            </a:pPr>
            <a:r>
              <a:rPr lang="en-US" dirty="0" err="1"/>
              <a:t>ndikojnë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nxënit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zhvillimin</a:t>
            </a:r>
            <a:r>
              <a:rPr lang="en-US" dirty="0"/>
              <a:t>.</a:t>
            </a:r>
          </a:p>
          <a:p>
            <a:pPr marL="0" indent="0">
              <a:lnSpc>
                <a:spcPct val="81000"/>
              </a:lnSpc>
              <a:buSzTx/>
              <a:buNone/>
            </a:pP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gjitha</a:t>
            </a:r>
            <a:r>
              <a:rPr lang="en-US" dirty="0"/>
              <a:t> </a:t>
            </a:r>
            <a:r>
              <a:rPr lang="en-US" dirty="0" err="1"/>
              <a:t>familjet</a:t>
            </a:r>
            <a:r>
              <a:rPr lang="en-US" dirty="0"/>
              <a:t> </a:t>
            </a:r>
            <a:r>
              <a:rPr lang="en-US" dirty="0" err="1"/>
              <a:t>janë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forta</a:t>
            </a:r>
            <a:endParaRPr lang="en-US" dirty="0"/>
          </a:p>
          <a:p>
            <a:pPr marL="0" indent="0">
              <a:lnSpc>
                <a:spcPct val="81000"/>
              </a:lnSpc>
              <a:buSzTx/>
              <a:buNone/>
            </a:pPr>
            <a:r>
              <a:rPr lang="en-US" dirty="0" err="1"/>
              <a:t>anët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aftësitë</a:t>
            </a:r>
            <a:r>
              <a:rPr lang="en-US" dirty="0"/>
              <a:t>.</a:t>
            </a:r>
          </a:p>
          <a:p>
            <a:pPr marL="0" indent="0">
              <a:lnSpc>
                <a:spcPct val="81000"/>
              </a:lnSpc>
              <a:buSzTx/>
              <a:buNone/>
            </a:pP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gjitha</a:t>
            </a:r>
            <a:r>
              <a:rPr lang="en-US" dirty="0"/>
              <a:t> </a:t>
            </a:r>
            <a:r>
              <a:rPr lang="en-US" dirty="0" err="1"/>
              <a:t>familjet</a:t>
            </a:r>
            <a:r>
              <a:rPr lang="en-US" dirty="0"/>
              <a:t> </a:t>
            </a:r>
            <a:r>
              <a:rPr lang="en-US" dirty="0" err="1"/>
              <a:t>munden</a:t>
            </a:r>
            <a:endParaRPr lang="en-US" dirty="0"/>
          </a:p>
          <a:p>
            <a:pPr marL="0" indent="0">
              <a:lnSpc>
                <a:spcPct val="81000"/>
              </a:lnSpc>
              <a:buSzTx/>
              <a:buNone/>
            </a:pPr>
            <a:r>
              <a:rPr lang="en-US" dirty="0" err="1"/>
              <a:t>gjeni</a:t>
            </a:r>
            <a:r>
              <a:rPr lang="en-US" dirty="0"/>
              <a:t> </a:t>
            </a:r>
            <a:r>
              <a:rPr lang="en-US" dirty="0" err="1"/>
              <a:t>burime</a:t>
            </a:r>
            <a:r>
              <a:rPr lang="en-US" dirty="0"/>
              <a:t>.</a:t>
            </a:r>
            <a:endParaRPr dirty="0"/>
          </a:p>
        </p:txBody>
      </p:sp>
      <p:pic>
        <p:nvPicPr>
          <p:cNvPr id="263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807055" y="3847088"/>
            <a:ext cx="3362326" cy="258127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t>Key Principle II in practice</a:t>
            </a:r>
          </a:p>
        </p:txBody>
      </p:sp>
      <p:pic>
        <p:nvPicPr>
          <p:cNvPr id="266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0719" y="2200997"/>
            <a:ext cx="4819614" cy="4255221"/>
          </a:xfrm>
          <a:prstGeom prst="rect">
            <a:avLst/>
          </a:prstGeom>
          <a:ln w="12700">
            <a:miter lim="400000"/>
          </a:ln>
        </p:spPr>
      </p:pic>
      <p:sp>
        <p:nvSpPr>
          <p:cNvPr id="267" name="TextBox 2"/>
          <p:cNvSpPr txBox="1"/>
          <p:nvPr/>
        </p:nvSpPr>
        <p:spPr>
          <a:xfrm>
            <a:off x="5633721" y="2410691"/>
            <a:ext cx="6207761" cy="3558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solidFill>
                  <a:srgbClr val="FFFFFF"/>
                </a:solidFill>
              </a:defRPr>
            </a:pPr>
            <a:r>
              <a:t>An ECI practitioner who applies the second principle should:</a:t>
            </a:r>
          </a:p>
          <a:p>
            <a:pPr>
              <a:defRPr>
                <a:solidFill>
                  <a:srgbClr val="FFFFFF"/>
                </a:solidFill>
              </a:defRPr>
            </a:pPr>
            <a:endParaRPr/>
          </a:p>
          <a:p>
            <a:pPr>
              <a:defRPr>
                <a:solidFill>
                  <a:srgbClr val="FFFFFF"/>
                </a:solidFill>
              </a:defRPr>
            </a:pPr>
            <a:r>
              <a:t>Assumes that all families have strengths and competencies;</a:t>
            </a:r>
          </a:p>
          <a:p>
            <a:pPr>
              <a:defRPr>
                <a:solidFill>
                  <a:srgbClr val="FFFFFF"/>
                </a:solidFill>
              </a:defRPr>
            </a:pPr>
            <a:r>
              <a:t>Appreciate the unique learning preferences of each adult and match teaching, learning and problem solving with those preferences;</a:t>
            </a:r>
          </a:p>
          <a:p>
            <a:pPr>
              <a:defRPr>
                <a:solidFill>
                  <a:srgbClr val="FFFFFF"/>
                </a:solidFill>
              </a:defRPr>
            </a:pPr>
            <a:r>
              <a:t>Build reports, gathering information from the family regarding their needs and interests;</a:t>
            </a:r>
          </a:p>
          <a:p>
            <a:pPr>
              <a:defRPr>
                <a:solidFill>
                  <a:srgbClr val="FFFFFF"/>
                </a:solidFill>
              </a:defRPr>
            </a:pPr>
            <a:r>
              <a:t>Build on existing family supports and resources;</a:t>
            </a:r>
          </a:p>
          <a:p>
            <a:pPr>
              <a:defRPr>
                <a:solidFill>
                  <a:srgbClr val="FFFFFF"/>
                </a:solidFill>
              </a:defRPr>
            </a:pPr>
            <a:r>
              <a:t>And match outcomes and intervention strategies with families' priorities, needs, and interests.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Berlin">
  <a:themeElements>
    <a:clrScheme name="Berli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0000FF"/>
      </a:hlink>
      <a:folHlink>
        <a:srgbClr val="FF00FF"/>
      </a:folHlink>
    </a:clrScheme>
    <a:fontScheme name="Berlin">
      <a:majorFont>
        <a:latin typeface="Trebuchet MS"/>
        <a:ea typeface="Trebuchet MS"/>
        <a:cs typeface="Trebuchet MS"/>
      </a:majorFont>
      <a:minorFont>
        <a:latin typeface="Helvetica"/>
        <a:ea typeface="Helvetica"/>
        <a:cs typeface="Helvetica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erlin">
  <a:themeElements>
    <a:clrScheme name="Berli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0000FF"/>
      </a:hlink>
      <a:folHlink>
        <a:srgbClr val="FF00FF"/>
      </a:folHlink>
    </a:clrScheme>
    <a:fontScheme name="Berlin">
      <a:majorFont>
        <a:latin typeface="Trebuchet MS"/>
        <a:ea typeface="Trebuchet MS"/>
        <a:cs typeface="Trebuchet MS"/>
      </a:majorFont>
      <a:minorFont>
        <a:latin typeface="Helvetica"/>
        <a:ea typeface="Helvetica"/>
        <a:cs typeface="Helvetica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1346</Words>
  <Application>Microsoft Office PowerPoint</Application>
  <PresentationFormat>Widescreen</PresentationFormat>
  <Paragraphs>113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Trebuchet MS</vt:lpstr>
      <vt:lpstr>Berlin</vt:lpstr>
      <vt:lpstr>MODULI 1, TEMA 2 PROGRAMET E NDËRHYRJES SË HERSHME: MISIONI DHE PARIMET KYÇE</vt:lpstr>
      <vt:lpstr>ECI: Misioni dhe Parimet kryesore</vt:lpstr>
      <vt:lpstr>Misioni</vt:lpstr>
      <vt:lpstr>Shtatë parime kryesore</vt:lpstr>
      <vt:lpstr>Shtatë parime kryesore</vt:lpstr>
      <vt:lpstr>Parimi kryesor I</vt:lpstr>
      <vt:lpstr>Parimi kryesor I në praktikë</vt:lpstr>
      <vt:lpstr>II Parimi kryesor</vt:lpstr>
      <vt:lpstr>Key Principle II in practice</vt:lpstr>
      <vt:lpstr>Parimi kryesor II: të mësuarit duke bërë</vt:lpstr>
      <vt:lpstr>III Parimi kryesor</vt:lpstr>
      <vt:lpstr>Parimi kryesor III në praktikë</vt:lpstr>
      <vt:lpstr>Parimi kryesor III: të mësuarit duke bërë</vt:lpstr>
      <vt:lpstr>IV Key Principle</vt:lpstr>
      <vt:lpstr>Parimi kryesor IV në praktikë</vt:lpstr>
      <vt:lpstr>Parimi kryesor IV: të mësuarit duke bërë</vt:lpstr>
      <vt:lpstr>V Parimi kryesor</vt:lpstr>
      <vt:lpstr>Parimi kryesor V në praktikë</vt:lpstr>
      <vt:lpstr>Parimi kryesor V: të mësuarit duke bërë</vt:lpstr>
      <vt:lpstr>VI Parimi kryesor</vt:lpstr>
      <vt:lpstr>Parimi kryesor VI në praktikë</vt:lpstr>
      <vt:lpstr>Parimi kryesor VI: të mësuarit duke bërë</vt:lpstr>
      <vt:lpstr>VII Parimi kryesor</vt:lpstr>
      <vt:lpstr>Parimi kryesor VII në praktikë</vt:lpstr>
      <vt:lpstr>Parimi kryesor VIII: të mësuarit duke bërë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1, TOPIC 2  EARLY INTERVENTION PROGRAMS: MISSION AND KEY PRINCIPLES</dc:title>
  <dc:creator>Dragan</dc:creator>
  <cp:lastModifiedBy>DHL User</cp:lastModifiedBy>
  <cp:revision>6</cp:revision>
  <dcterms:modified xsi:type="dcterms:W3CDTF">2024-01-25T12:57:46Z</dcterms:modified>
</cp:coreProperties>
</file>